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8" r:id="rId3"/>
    <p:sldId id="260" r:id="rId4"/>
    <p:sldId id="261" r:id="rId5"/>
    <p:sldId id="262" r:id="rId6"/>
    <p:sldId id="263" r:id="rId7"/>
    <p:sldId id="264"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123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3/1/2021</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14984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3/1/2021</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165202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3/1/2021</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962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3/1/2021</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26590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3/1/2021</a:t>
            </a:fld>
            <a:endParaRPr lang="en-US" dirty="0"/>
          </a:p>
        </p:txBody>
      </p:sp>
    </p:spTree>
    <p:extLst>
      <p:ext uri="{BB962C8B-B14F-4D97-AF65-F5344CB8AC3E}">
        <p14:creationId xmlns:p14="http://schemas.microsoft.com/office/powerpoint/2010/main" val="3013281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3/1/2021</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329779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3/1/2021</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23276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3/1/2021</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895612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3/1/2021</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3966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3/1/2021</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709897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3/1/2021</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234858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3/1/2021</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816043"/>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cB2qGfyzJRU"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water wave pattern">
            <a:extLst>
              <a:ext uri="{FF2B5EF4-FFF2-40B4-BE49-F238E27FC236}">
                <a16:creationId xmlns:a16="http://schemas.microsoft.com/office/drawing/2014/main" id="{E50F14E6-A8BD-4853-9FF0-F894964051B2}"/>
              </a:ext>
            </a:extLst>
          </p:cNvPr>
          <p:cNvPicPr>
            <a:picLocks noChangeAspect="1"/>
          </p:cNvPicPr>
          <p:nvPr/>
        </p:nvPicPr>
        <p:blipFill rotWithShape="1">
          <a:blip r:embed="rId2">
            <a:alphaModFix amt="60000"/>
          </a:blip>
          <a:srcRect t="18146" b="25616"/>
          <a:stretch/>
        </p:blipFill>
        <p:spPr>
          <a:xfrm>
            <a:off x="20" y="0"/>
            <a:ext cx="12191980" cy="6856614"/>
          </a:xfrm>
          <a:prstGeom prst="rect">
            <a:avLst/>
          </a:prstGeom>
        </p:spPr>
      </p:pic>
      <p:sp>
        <p:nvSpPr>
          <p:cNvPr id="2" name="Title 1">
            <a:extLst>
              <a:ext uri="{FF2B5EF4-FFF2-40B4-BE49-F238E27FC236}">
                <a16:creationId xmlns:a16="http://schemas.microsoft.com/office/drawing/2014/main" id="{67B31B4A-F2A4-4FC0-9267-E7B5D5EF1690}"/>
              </a:ext>
            </a:extLst>
          </p:cNvPr>
          <p:cNvSpPr>
            <a:spLocks noGrp="1"/>
          </p:cNvSpPr>
          <p:nvPr>
            <p:ph type="ctrTitle"/>
          </p:nvPr>
        </p:nvSpPr>
        <p:spPr>
          <a:xfrm>
            <a:off x="5720918" y="910651"/>
            <a:ext cx="7530685" cy="3163864"/>
          </a:xfrm>
        </p:spPr>
        <p:txBody>
          <a:bodyPr>
            <a:normAutofit/>
          </a:bodyPr>
          <a:lstStyle/>
          <a:p>
            <a:pPr algn="l"/>
            <a:r>
              <a:rPr lang="en-US" sz="5200" dirty="0">
                <a:solidFill>
                  <a:srgbClr val="FFFFFF"/>
                </a:solidFill>
              </a:rPr>
              <a:t>French Society </a:t>
            </a:r>
          </a:p>
        </p:txBody>
      </p:sp>
      <p:sp>
        <p:nvSpPr>
          <p:cNvPr id="3" name="Subtitle 2">
            <a:extLst>
              <a:ext uri="{FF2B5EF4-FFF2-40B4-BE49-F238E27FC236}">
                <a16:creationId xmlns:a16="http://schemas.microsoft.com/office/drawing/2014/main" id="{93085D73-2E1E-46AC-A921-0115E57731BE}"/>
              </a:ext>
            </a:extLst>
          </p:cNvPr>
          <p:cNvSpPr>
            <a:spLocks noGrp="1"/>
          </p:cNvSpPr>
          <p:nvPr>
            <p:ph type="subTitle" idx="1"/>
          </p:nvPr>
        </p:nvSpPr>
        <p:spPr>
          <a:xfrm>
            <a:off x="1459637" y="4074515"/>
            <a:ext cx="7583133" cy="1279124"/>
          </a:xfrm>
        </p:spPr>
        <p:txBody>
          <a:bodyPr>
            <a:normAutofit/>
          </a:bodyPr>
          <a:lstStyle/>
          <a:p>
            <a:pPr algn="l"/>
            <a:r>
              <a:rPr lang="en-US" sz="2200" dirty="0">
                <a:solidFill>
                  <a:srgbClr val="FFFFFF"/>
                </a:solidFill>
              </a:rPr>
              <a:t>The Estate Pyramid, City/Rural life and Louis XIV</a:t>
            </a:r>
          </a:p>
        </p:txBody>
      </p:sp>
    </p:spTree>
    <p:extLst>
      <p:ext uri="{BB962C8B-B14F-4D97-AF65-F5344CB8AC3E}">
        <p14:creationId xmlns:p14="http://schemas.microsoft.com/office/powerpoint/2010/main" val="4187568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A42C3D-3993-46BE-9F12-424D6B2143B4}"/>
              </a:ext>
            </a:extLst>
          </p:cNvPr>
          <p:cNvSpPr/>
          <p:nvPr/>
        </p:nvSpPr>
        <p:spPr>
          <a:xfrm>
            <a:off x="4258951" y="224135"/>
            <a:ext cx="2905475"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City Life</a:t>
            </a:r>
          </a:p>
        </p:txBody>
      </p:sp>
      <p:sp>
        <p:nvSpPr>
          <p:cNvPr id="5" name="TextBox 4">
            <a:extLst>
              <a:ext uri="{FF2B5EF4-FFF2-40B4-BE49-F238E27FC236}">
                <a16:creationId xmlns:a16="http://schemas.microsoft.com/office/drawing/2014/main" id="{1ED9418F-9485-4D49-A10D-133DFE194F14}"/>
              </a:ext>
            </a:extLst>
          </p:cNvPr>
          <p:cNvSpPr txBox="1"/>
          <p:nvPr/>
        </p:nvSpPr>
        <p:spPr>
          <a:xfrm>
            <a:off x="0" y="1260691"/>
            <a:ext cx="7540487" cy="4247317"/>
          </a:xfrm>
          <a:prstGeom prst="rect">
            <a:avLst/>
          </a:prstGeom>
          <a:noFill/>
        </p:spPr>
        <p:txBody>
          <a:bodyPr wrap="square" rtlCol="0">
            <a:spAutoFit/>
          </a:bodyPr>
          <a:lstStyle/>
          <a:p>
            <a:r>
              <a:rPr lang="en-US" dirty="0"/>
              <a:t>Paris was the hub of the country, with a population of around 600 000 in the 1700s. </a:t>
            </a:r>
          </a:p>
          <a:p>
            <a:pPr marL="285750" indent="-285750">
              <a:buFont typeface="Arial" panose="020B0604020202020204" pitchFamily="34" charset="0"/>
              <a:buChar char="•"/>
            </a:pPr>
            <a:r>
              <a:rPr lang="en-US" dirty="0"/>
              <a:t>Most people living in Paris had recently come from the country looking for work</a:t>
            </a:r>
          </a:p>
          <a:p>
            <a:pPr marL="285750" indent="-285750">
              <a:buFont typeface="Arial" panose="020B0604020202020204" pitchFamily="34" charset="0"/>
              <a:buChar char="•"/>
            </a:pPr>
            <a:r>
              <a:rPr lang="en-US" b="1" dirty="0"/>
              <a:t>GUILDS </a:t>
            </a:r>
            <a:r>
              <a:rPr lang="en-US" dirty="0"/>
              <a:t>unfortunately controlled the work in French towns and cities</a:t>
            </a:r>
          </a:p>
          <a:p>
            <a:pPr marL="285750" indent="-285750">
              <a:buFont typeface="Arial" panose="020B0604020202020204" pitchFamily="34" charset="0"/>
              <a:buChar char="•"/>
            </a:pPr>
            <a:r>
              <a:rPr lang="en-US" dirty="0"/>
              <a:t>It was very hard to become a guild, thousands of workers without memberships worked low paying jobs </a:t>
            </a:r>
            <a:r>
              <a:rPr lang="en-US" b="1" dirty="0"/>
              <a:t>IF </a:t>
            </a:r>
            <a:r>
              <a:rPr lang="en-US" dirty="0"/>
              <a:t>they could even find work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Those that had good jobs had to spend most of their money on food, as food was very expensive.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Which meant, many people lived in </a:t>
            </a:r>
            <a:r>
              <a:rPr lang="en-US" b="1" dirty="0"/>
              <a:t>SLUMS!</a:t>
            </a:r>
          </a:p>
          <a:p>
            <a:pPr marL="285750"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178C90AB-6E4D-44D5-A704-1364DC034EB3}"/>
              </a:ext>
            </a:extLst>
          </p:cNvPr>
          <p:cNvSpPr txBox="1"/>
          <p:nvPr/>
        </p:nvSpPr>
        <p:spPr>
          <a:xfrm>
            <a:off x="8150088" y="455121"/>
            <a:ext cx="3909391" cy="1200329"/>
          </a:xfrm>
          <a:prstGeom prst="rect">
            <a:avLst/>
          </a:prstGeom>
          <a:noFill/>
        </p:spPr>
        <p:txBody>
          <a:bodyPr wrap="square" rtlCol="0">
            <a:spAutoFit/>
          </a:bodyPr>
          <a:lstStyle/>
          <a:p>
            <a:r>
              <a:rPr lang="en-US" b="0" i="0" dirty="0">
                <a:solidFill>
                  <a:srgbClr val="202124"/>
                </a:solidFill>
                <a:effectLst/>
                <a:latin typeface="arial" panose="020B0604020202020204" pitchFamily="34" charset="0"/>
              </a:rPr>
              <a:t>A </a:t>
            </a:r>
            <a:r>
              <a:rPr lang="en-US" b="1" i="0" dirty="0">
                <a:solidFill>
                  <a:srgbClr val="202124"/>
                </a:solidFill>
                <a:effectLst/>
                <a:latin typeface="arial" panose="020B0604020202020204" pitchFamily="34" charset="0"/>
              </a:rPr>
              <a:t>guild</a:t>
            </a:r>
            <a:r>
              <a:rPr lang="en-US" b="0" i="0" dirty="0">
                <a:solidFill>
                  <a:srgbClr val="202124"/>
                </a:solidFill>
                <a:effectLst/>
                <a:latin typeface="arial" panose="020B0604020202020204" pitchFamily="34" charset="0"/>
              </a:rPr>
              <a:t> /</a:t>
            </a:r>
            <a:r>
              <a:rPr lang="en-US" b="0" i="0" dirty="0" err="1">
                <a:solidFill>
                  <a:srgbClr val="202124"/>
                </a:solidFill>
                <a:effectLst/>
                <a:latin typeface="arial" panose="020B0604020202020204" pitchFamily="34" charset="0"/>
              </a:rPr>
              <a:t>ɡɪld</a:t>
            </a:r>
            <a:r>
              <a:rPr lang="en-US" b="0" i="0" dirty="0">
                <a:solidFill>
                  <a:srgbClr val="202124"/>
                </a:solidFill>
                <a:effectLst/>
                <a:latin typeface="arial" panose="020B0604020202020204" pitchFamily="34" charset="0"/>
              </a:rPr>
              <a:t>/ is an association of artisans and merchants who oversee the practice of their craft/trade </a:t>
            </a:r>
            <a:r>
              <a:rPr lang="en-US" b="1" i="0" dirty="0">
                <a:solidFill>
                  <a:srgbClr val="202124"/>
                </a:solidFill>
                <a:effectLst/>
                <a:latin typeface="arial" panose="020B0604020202020204" pitchFamily="34" charset="0"/>
              </a:rPr>
              <a:t>in</a:t>
            </a:r>
            <a:r>
              <a:rPr lang="en-US" b="0" i="0" dirty="0">
                <a:solidFill>
                  <a:srgbClr val="202124"/>
                </a:solidFill>
                <a:effectLst/>
                <a:latin typeface="arial" panose="020B0604020202020204" pitchFamily="34" charset="0"/>
              </a:rPr>
              <a:t> a particular area.</a:t>
            </a:r>
            <a:endParaRPr lang="en-US" dirty="0"/>
          </a:p>
        </p:txBody>
      </p:sp>
      <p:pic>
        <p:nvPicPr>
          <p:cNvPr id="2050" name="Picture 2" descr="Life in Industrial Britain - 18th Century - CBHS Year 5 History">
            <a:extLst>
              <a:ext uri="{FF2B5EF4-FFF2-40B4-BE49-F238E27FC236}">
                <a16:creationId xmlns:a16="http://schemas.microsoft.com/office/drawing/2014/main" id="{79405AA7-4727-472F-9F1E-71F8EBA4EC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426" y="3250538"/>
            <a:ext cx="4895053" cy="3433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21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EE2373-2B99-4DA4-8C3B-DD25059101C3}"/>
              </a:ext>
            </a:extLst>
          </p:cNvPr>
          <p:cNvSpPr txBox="1"/>
          <p:nvPr/>
        </p:nvSpPr>
        <p:spPr>
          <a:xfrm>
            <a:off x="145774" y="2334719"/>
            <a:ext cx="6970644" cy="2308324"/>
          </a:xfrm>
          <a:prstGeom prst="rect">
            <a:avLst/>
          </a:prstGeom>
          <a:noFill/>
        </p:spPr>
        <p:txBody>
          <a:bodyPr wrap="square" rtlCol="0">
            <a:spAutoFit/>
          </a:bodyPr>
          <a:lstStyle/>
          <a:p>
            <a:pPr marL="285750" indent="-285750">
              <a:buFont typeface="Arial" panose="020B0604020202020204" pitchFamily="34" charset="0"/>
              <a:buChar char="•"/>
            </a:pPr>
            <a:r>
              <a:rPr lang="en-US" dirty="0"/>
              <a:t>Paris was filled with </a:t>
            </a:r>
            <a:r>
              <a:rPr lang="en-US" b="1" dirty="0"/>
              <a:t>beggars</a:t>
            </a:r>
            <a:r>
              <a:rPr lang="en-US" dirty="0"/>
              <a:t>, </a:t>
            </a:r>
            <a:r>
              <a:rPr lang="en-US" b="1" dirty="0"/>
              <a:t>vagrants</a:t>
            </a:r>
            <a:r>
              <a:rPr lang="en-US" dirty="0"/>
              <a:t> and </a:t>
            </a:r>
            <a:r>
              <a:rPr lang="en-US" b="1" dirty="0"/>
              <a:t>thieves</a:t>
            </a:r>
            <a:r>
              <a:rPr lang="en-US" dirty="0"/>
              <a:t> </a:t>
            </a:r>
          </a:p>
          <a:p>
            <a:pPr marL="285750" indent="-285750">
              <a:buFont typeface="Arial" panose="020B0604020202020204" pitchFamily="34" charset="0"/>
              <a:buChar char="•"/>
            </a:pPr>
            <a:r>
              <a:rPr lang="en-US" dirty="0"/>
              <a:t>Everyone rich and poor had to deal with inflation. In the 1780s things were made worse by the crop failures throughout France.</a:t>
            </a:r>
          </a:p>
          <a:p>
            <a:pPr marL="285750" indent="-285750">
              <a:buFont typeface="Arial" panose="020B0604020202020204" pitchFamily="34" charset="0"/>
              <a:buChar char="•"/>
            </a:pPr>
            <a:r>
              <a:rPr lang="en-US" dirty="0"/>
              <a:t>Flour and Bread were very expensive! Which was a burden as bread was a stable diet to French people</a:t>
            </a:r>
          </a:p>
          <a:p>
            <a:endParaRPr lang="en-US" dirty="0"/>
          </a:p>
          <a:p>
            <a:endParaRPr lang="en-US" dirty="0"/>
          </a:p>
        </p:txBody>
      </p:sp>
      <p:sp>
        <p:nvSpPr>
          <p:cNvPr id="5" name="TextBox 4">
            <a:extLst>
              <a:ext uri="{FF2B5EF4-FFF2-40B4-BE49-F238E27FC236}">
                <a16:creationId xmlns:a16="http://schemas.microsoft.com/office/drawing/2014/main" id="{5C8CFF91-CFF1-4AE7-9915-7B4230E04149}"/>
              </a:ext>
            </a:extLst>
          </p:cNvPr>
          <p:cNvSpPr txBox="1"/>
          <p:nvPr/>
        </p:nvSpPr>
        <p:spPr>
          <a:xfrm>
            <a:off x="8176591" y="5191035"/>
            <a:ext cx="4015409" cy="1200329"/>
          </a:xfrm>
          <a:prstGeom prst="rect">
            <a:avLst/>
          </a:prstGeom>
          <a:noFill/>
        </p:spPr>
        <p:txBody>
          <a:bodyPr wrap="square" rtlCol="0">
            <a:spAutoFit/>
          </a:bodyPr>
          <a:lstStyle/>
          <a:p>
            <a:r>
              <a:rPr lang="en-US" dirty="0"/>
              <a:t>In particular, What kind of bread?   Is there anything else you know is particular for a French person to be known for to eat?</a:t>
            </a:r>
          </a:p>
        </p:txBody>
      </p:sp>
      <p:pic>
        <p:nvPicPr>
          <p:cNvPr id="3074" name="Picture 2" descr="French Baguette | COBS Bread">
            <a:extLst>
              <a:ext uri="{FF2B5EF4-FFF2-40B4-BE49-F238E27FC236}">
                <a16:creationId xmlns:a16="http://schemas.microsoft.com/office/drawing/2014/main" id="{CD1F935C-C7A1-426A-B54E-6A4D1632F4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460" y="2565499"/>
            <a:ext cx="6191250" cy="43624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e Right Red Wine Temperature Is Cooler Than You Think | Bon Appétit">
            <a:extLst>
              <a:ext uri="{FF2B5EF4-FFF2-40B4-BE49-F238E27FC236}">
                <a16:creationId xmlns:a16="http://schemas.microsoft.com/office/drawing/2014/main" id="{B874E2A3-8658-49A8-A604-146AF3FEC0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2828" y="114389"/>
            <a:ext cx="2390775" cy="19145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Why does Swiss cheese have holes?">
            <a:extLst>
              <a:ext uri="{FF2B5EF4-FFF2-40B4-BE49-F238E27FC236}">
                <a16:creationId xmlns:a16="http://schemas.microsoft.com/office/drawing/2014/main" id="{3B652FA9-83AF-4EED-AEA2-72C1BA6A5A2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304" r="9536"/>
          <a:stretch/>
        </p:blipFill>
        <p:spPr bwMode="auto">
          <a:xfrm>
            <a:off x="458441" y="4523281"/>
            <a:ext cx="2994991" cy="207576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517CDC3-C589-43A3-86B1-F977F67EB9DA}"/>
              </a:ext>
            </a:extLst>
          </p:cNvPr>
          <p:cNvSpPr/>
          <p:nvPr/>
        </p:nvSpPr>
        <p:spPr>
          <a:xfrm>
            <a:off x="4258951" y="224135"/>
            <a:ext cx="2905475"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City Life</a:t>
            </a:r>
          </a:p>
        </p:txBody>
      </p:sp>
    </p:spTree>
    <p:extLst>
      <p:ext uri="{BB962C8B-B14F-4D97-AF65-F5344CB8AC3E}">
        <p14:creationId xmlns:p14="http://schemas.microsoft.com/office/powerpoint/2010/main" val="340464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barn(inVertical)">
                                      <p:cBhvr>
                                        <p:cTn id="18" dur="500"/>
                                        <p:tgtEl>
                                          <p:spTgt spid="307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3078"/>
                                        </p:tgtEl>
                                        <p:attrNameLst>
                                          <p:attrName>style.visibility</p:attrName>
                                        </p:attrNameLst>
                                      </p:cBhvr>
                                      <p:to>
                                        <p:strVal val="visible"/>
                                      </p:to>
                                    </p:set>
                                    <p:animEffect transition="in" filter="wheel(1)">
                                      <p:cBhvr>
                                        <p:cTn id="23"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9B9DDD-8543-4041-B147-64E9DCDDA70F}"/>
              </a:ext>
            </a:extLst>
          </p:cNvPr>
          <p:cNvSpPr/>
          <p:nvPr/>
        </p:nvSpPr>
        <p:spPr>
          <a:xfrm>
            <a:off x="3527165" y="224135"/>
            <a:ext cx="410400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Bourgeoisie</a:t>
            </a:r>
          </a:p>
        </p:txBody>
      </p:sp>
      <p:pic>
        <p:nvPicPr>
          <p:cNvPr id="4098" name="Picture 2" descr="Bourgeoisie - Wikipedia">
            <a:extLst>
              <a:ext uri="{FF2B5EF4-FFF2-40B4-BE49-F238E27FC236}">
                <a16:creationId xmlns:a16="http://schemas.microsoft.com/office/drawing/2014/main" id="{A78F6676-D7DA-44E3-9977-435D2D8290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4188" y="887896"/>
            <a:ext cx="3420247" cy="57741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693A2DC-F526-47BE-B69E-AD933ED3BF1F}"/>
              </a:ext>
            </a:extLst>
          </p:cNvPr>
          <p:cNvSpPr txBox="1"/>
          <p:nvPr/>
        </p:nvSpPr>
        <p:spPr>
          <a:xfrm>
            <a:off x="675861" y="2478157"/>
            <a:ext cx="7698327" cy="2862322"/>
          </a:xfrm>
          <a:prstGeom prst="rect">
            <a:avLst/>
          </a:prstGeom>
          <a:noFill/>
        </p:spPr>
        <p:txBody>
          <a:bodyPr wrap="square" rtlCol="0">
            <a:spAutoFit/>
          </a:bodyPr>
          <a:lstStyle/>
          <a:p>
            <a:pPr marL="285750" indent="-285750">
              <a:buFont typeface="Arial" panose="020B0604020202020204" pitchFamily="34" charset="0"/>
              <a:buChar char="•"/>
            </a:pPr>
            <a:r>
              <a:rPr lang="en-US" dirty="0"/>
              <a:t>The Bourgeoisie were an important part of the economy, they invested in new businesses and provided goods and services. </a:t>
            </a:r>
          </a:p>
          <a:p>
            <a:pPr marL="285750" indent="-285750">
              <a:buFont typeface="Arial" panose="020B0604020202020204" pitchFamily="34" charset="0"/>
              <a:buChar char="•"/>
            </a:pPr>
            <a:r>
              <a:rPr lang="en-US" dirty="0"/>
              <a:t>Laws and Regulations however, made it difficult for them to make a profit</a:t>
            </a:r>
          </a:p>
          <a:p>
            <a:pPr marL="285750" indent="-285750">
              <a:buFont typeface="Arial" panose="020B0604020202020204" pitchFamily="34" charset="0"/>
              <a:buChar char="•"/>
            </a:pPr>
            <a:r>
              <a:rPr lang="en-US" dirty="0"/>
              <a:t>Each district in France had its own internal </a:t>
            </a:r>
            <a:r>
              <a:rPr lang="en-US" b="1" dirty="0"/>
              <a:t>tariffs</a:t>
            </a:r>
            <a:r>
              <a:rPr lang="en-US" dirty="0"/>
              <a:t> and </a:t>
            </a:r>
            <a:r>
              <a:rPr lang="en-US" b="1" dirty="0"/>
              <a:t>tolls</a:t>
            </a:r>
            <a:r>
              <a:rPr lang="en-US" dirty="0"/>
              <a:t> </a:t>
            </a:r>
          </a:p>
          <a:p>
            <a:pPr marL="285750" indent="-285750">
              <a:buFont typeface="Arial" panose="020B0604020202020204" pitchFamily="34" charset="0"/>
              <a:buChar char="•"/>
            </a:pPr>
            <a:r>
              <a:rPr lang="en-US" dirty="0"/>
              <a:t>The lack of decent roads and canals only made the situation worse for business owners- who found it difficult and expensive to move goods around the country.</a:t>
            </a:r>
          </a:p>
          <a:p>
            <a:pPr marL="285750" indent="-285750">
              <a:buFont typeface="Arial" panose="020B0604020202020204" pitchFamily="34" charset="0"/>
              <a:buChar char="•"/>
            </a:pPr>
            <a:r>
              <a:rPr lang="en-US" dirty="0"/>
              <a:t>They lacked infrastructure</a:t>
            </a:r>
          </a:p>
          <a:p>
            <a:pPr marL="285750" indent="-285750">
              <a:buFont typeface="Arial" panose="020B0604020202020204" pitchFamily="34" charset="0"/>
              <a:buChar char="•"/>
            </a:pPr>
            <a:r>
              <a:rPr lang="en-US" b="1" dirty="0"/>
              <a:t>What is infrastructure?</a:t>
            </a:r>
            <a:r>
              <a:rPr lang="en-US" dirty="0"/>
              <a:t> – check definition notes</a:t>
            </a:r>
            <a:endParaRPr lang="en-US" b="1" dirty="0"/>
          </a:p>
        </p:txBody>
      </p:sp>
    </p:spTree>
    <p:extLst>
      <p:ext uri="{BB962C8B-B14F-4D97-AF65-F5344CB8AC3E}">
        <p14:creationId xmlns:p14="http://schemas.microsoft.com/office/powerpoint/2010/main" val="272747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B36960-1378-495A-9E8C-926C8449A1CD}"/>
              </a:ext>
            </a:extLst>
          </p:cNvPr>
          <p:cNvSpPr/>
          <p:nvPr/>
        </p:nvSpPr>
        <p:spPr>
          <a:xfrm>
            <a:off x="3527165" y="224135"/>
            <a:ext cx="410400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Bourgeoisie</a:t>
            </a:r>
          </a:p>
        </p:txBody>
      </p:sp>
      <p:sp>
        <p:nvSpPr>
          <p:cNvPr id="5" name="TextBox 4">
            <a:extLst>
              <a:ext uri="{FF2B5EF4-FFF2-40B4-BE49-F238E27FC236}">
                <a16:creationId xmlns:a16="http://schemas.microsoft.com/office/drawing/2014/main" id="{A0F524B8-ED30-4120-81A9-3C62B2059A8E}"/>
              </a:ext>
            </a:extLst>
          </p:cNvPr>
          <p:cNvSpPr txBox="1"/>
          <p:nvPr/>
        </p:nvSpPr>
        <p:spPr>
          <a:xfrm>
            <a:off x="808382" y="2613280"/>
            <a:ext cx="7673008" cy="2585323"/>
          </a:xfrm>
          <a:prstGeom prst="rect">
            <a:avLst/>
          </a:prstGeom>
          <a:noFill/>
        </p:spPr>
        <p:txBody>
          <a:bodyPr wrap="square" rtlCol="0">
            <a:spAutoFit/>
          </a:bodyPr>
          <a:lstStyle/>
          <a:p>
            <a:pPr marL="285750" indent="-285750">
              <a:buFont typeface="Arial" panose="020B0604020202020204" pitchFamily="34" charset="0"/>
              <a:buChar char="•"/>
            </a:pPr>
            <a:r>
              <a:rPr lang="en-US" dirty="0"/>
              <a:t>Although you could gain </a:t>
            </a:r>
            <a:r>
              <a:rPr lang="en-US" b="1" dirty="0"/>
              <a:t>Nobility of the Robe</a:t>
            </a:r>
            <a:r>
              <a:rPr lang="en-US" dirty="0"/>
              <a:t> their ability to participate in government did not increase. A small group of Nobles from ancient families controlled the most important offices in government.</a:t>
            </a:r>
          </a:p>
          <a:p>
            <a:pPr marL="285750" indent="-285750">
              <a:buFont typeface="Arial" panose="020B0604020202020204" pitchFamily="34" charset="0"/>
              <a:buChar char="•"/>
            </a:pPr>
            <a:r>
              <a:rPr lang="en-US" dirty="0"/>
              <a:t>The King and his inner circle of “true” aristocrats were awfully snobbish</a:t>
            </a:r>
          </a:p>
          <a:p>
            <a:pPr marL="285750" indent="-285750">
              <a:buFont typeface="Arial" panose="020B0604020202020204" pitchFamily="34" charset="0"/>
              <a:buChar char="•"/>
            </a:pPr>
            <a:r>
              <a:rPr lang="en-US" dirty="0"/>
              <a:t>They could not imagine giving up anything to people of lower rank than them</a:t>
            </a:r>
          </a:p>
          <a:p>
            <a:pPr marL="285750" indent="-285750">
              <a:buFont typeface="Arial" panose="020B0604020202020204" pitchFamily="34" charset="0"/>
              <a:buChar char="•"/>
            </a:pPr>
            <a:endParaRPr lang="en-US" dirty="0"/>
          </a:p>
        </p:txBody>
      </p:sp>
      <p:pic>
        <p:nvPicPr>
          <p:cNvPr id="5122" name="Picture 2" descr="ᐈ Cartoon snob stock images, Royalty Free snob vectors | download on  Depositphotos®">
            <a:extLst>
              <a:ext uri="{FF2B5EF4-FFF2-40B4-BE49-F238E27FC236}">
                <a16:creationId xmlns:a16="http://schemas.microsoft.com/office/drawing/2014/main" id="{9F887417-B72F-43DB-B0C6-4195123EA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2644" y="3864879"/>
            <a:ext cx="2924313" cy="2667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40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1306FE-E510-4F43-9BBF-8C540383A207}"/>
              </a:ext>
            </a:extLst>
          </p:cNvPr>
          <p:cNvSpPr/>
          <p:nvPr/>
        </p:nvSpPr>
        <p:spPr>
          <a:xfrm>
            <a:off x="3041832" y="263891"/>
            <a:ext cx="557825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Louis XIV (14</a:t>
            </a:r>
            <a:r>
              <a:rPr lang="en-US" sz="5400" b="0" cap="none" spc="0" baseline="30000" dirty="0">
                <a:ln w="0"/>
                <a:solidFill>
                  <a:schemeClr val="tx1"/>
                </a:solidFill>
                <a:effectLst>
                  <a:outerShdw blurRad="38100" dist="19050" dir="2700000" algn="tl" rotWithShape="0">
                    <a:schemeClr val="dk1">
                      <a:alpha val="40000"/>
                    </a:schemeClr>
                  </a:outerShdw>
                </a:effectLst>
              </a:rPr>
              <a:t>th</a:t>
            </a:r>
            <a:r>
              <a:rPr lang="en-US" sz="5400" b="0" cap="none" spc="0" dirty="0">
                <a:ln w="0"/>
                <a:solidFill>
                  <a:schemeClr val="tx1"/>
                </a:solidFill>
                <a:effectLst>
                  <a:outerShdw blurRad="38100" dist="19050" dir="2700000" algn="tl" rotWithShape="0">
                    <a:schemeClr val="dk1">
                      <a:alpha val="40000"/>
                    </a:schemeClr>
                  </a:outerShdw>
                </a:effectLst>
              </a:rPr>
              <a:t>)</a:t>
            </a:r>
          </a:p>
        </p:txBody>
      </p:sp>
      <p:sp>
        <p:nvSpPr>
          <p:cNvPr id="5" name="TextBox 4">
            <a:extLst>
              <a:ext uri="{FF2B5EF4-FFF2-40B4-BE49-F238E27FC236}">
                <a16:creationId xmlns:a16="http://schemas.microsoft.com/office/drawing/2014/main" id="{A04AFD33-5AC0-487C-9CBA-7713ABE26243}"/>
              </a:ext>
            </a:extLst>
          </p:cNvPr>
          <p:cNvSpPr txBox="1"/>
          <p:nvPr/>
        </p:nvSpPr>
        <p:spPr>
          <a:xfrm>
            <a:off x="742122" y="2319130"/>
            <a:ext cx="7036904" cy="2308324"/>
          </a:xfrm>
          <a:prstGeom prst="rect">
            <a:avLst/>
          </a:prstGeom>
          <a:noFill/>
        </p:spPr>
        <p:txBody>
          <a:bodyPr wrap="square" rtlCol="0">
            <a:spAutoFit/>
          </a:bodyPr>
          <a:lstStyle/>
          <a:p>
            <a:r>
              <a:rPr lang="en-US" dirty="0"/>
              <a:t>By the 18</a:t>
            </a:r>
            <a:r>
              <a:rPr lang="en-US" baseline="30000" dirty="0"/>
              <a:t>th</a:t>
            </a:r>
            <a:r>
              <a:rPr lang="en-US" dirty="0"/>
              <a:t> century, France was one of the largest and richest countries in Europe! It did however have economic and political problems..</a:t>
            </a:r>
          </a:p>
          <a:p>
            <a:endParaRPr lang="en-US" dirty="0"/>
          </a:p>
          <a:p>
            <a:r>
              <a:rPr lang="en-US" dirty="0"/>
              <a:t>Many of these problems resulted from the actions and inactions of the kings of France who seemed unable and unwilling to make the changes necessary to fix these problems.</a:t>
            </a:r>
          </a:p>
        </p:txBody>
      </p:sp>
      <p:pic>
        <p:nvPicPr>
          <p:cNvPr id="9" name="Picture 8">
            <a:hlinkClick r:id="" action="ppaction://media"/>
            <a:extLst>
              <a:ext uri="{FF2B5EF4-FFF2-40B4-BE49-F238E27FC236}">
                <a16:creationId xmlns:a16="http://schemas.microsoft.com/office/drawing/2014/main" id="{95641A1E-BA3B-41FF-A9A3-6C9B8A5048C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5896" y="1187221"/>
            <a:ext cx="609600" cy="609600"/>
          </a:xfrm>
          <a:prstGeom prst="rect">
            <a:avLst/>
          </a:prstGeom>
        </p:spPr>
      </p:pic>
      <p:pic>
        <p:nvPicPr>
          <p:cNvPr id="7170" name="Picture 2" descr="7 Fascinating Facts About King Louis XIV - Biography">
            <a:extLst>
              <a:ext uri="{FF2B5EF4-FFF2-40B4-BE49-F238E27FC236}">
                <a16:creationId xmlns:a16="http://schemas.microsoft.com/office/drawing/2014/main" id="{B427D05A-D454-4C8D-947C-693F43B55FB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952" r="5500"/>
          <a:stretch/>
        </p:blipFill>
        <p:spPr bwMode="auto">
          <a:xfrm>
            <a:off x="7686261" y="2319130"/>
            <a:ext cx="4306506" cy="4261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D1052EE-5B86-42D0-B31C-1F8F4BF6083E}"/>
              </a:ext>
            </a:extLst>
          </p:cNvPr>
          <p:cNvSpPr txBox="1"/>
          <p:nvPr/>
        </p:nvSpPr>
        <p:spPr>
          <a:xfrm>
            <a:off x="834887" y="5128591"/>
            <a:ext cx="5433391" cy="646331"/>
          </a:xfrm>
          <a:prstGeom prst="rect">
            <a:avLst/>
          </a:prstGeom>
          <a:noFill/>
        </p:spPr>
        <p:txBody>
          <a:bodyPr wrap="square" rtlCol="0">
            <a:spAutoFit/>
          </a:bodyPr>
          <a:lstStyle/>
          <a:p>
            <a:r>
              <a:rPr lang="en-US" dirty="0"/>
              <a:t>What do you think? Afros have been around for a long time! (if you can call it one)</a:t>
            </a:r>
          </a:p>
        </p:txBody>
      </p:sp>
    </p:spTree>
    <p:extLst>
      <p:ext uri="{BB962C8B-B14F-4D97-AF65-F5344CB8AC3E}">
        <p14:creationId xmlns:p14="http://schemas.microsoft.com/office/powerpoint/2010/main" val="116835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0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barn(inVertical)">
                                      <p:cBhvr>
                                        <p:cTn id="11" dur="500"/>
                                        <p:tgtEl>
                                          <p:spTgt spid="717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9"/>
                </p:tgtEl>
              </p:cMediaNode>
            </p:audio>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2AD26B-D3CC-425F-9ADA-C6B486C09845}"/>
              </a:ext>
            </a:extLst>
          </p:cNvPr>
          <p:cNvSpPr/>
          <p:nvPr/>
        </p:nvSpPr>
        <p:spPr>
          <a:xfrm>
            <a:off x="3041832" y="263891"/>
            <a:ext cx="557825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Louis XIV (14</a:t>
            </a:r>
            <a:r>
              <a:rPr lang="en-US" sz="5400" b="0" cap="none" spc="0" baseline="30000" dirty="0">
                <a:ln w="0"/>
                <a:solidFill>
                  <a:schemeClr val="tx1"/>
                </a:solidFill>
                <a:effectLst>
                  <a:outerShdw blurRad="38100" dist="19050" dir="2700000" algn="tl" rotWithShape="0">
                    <a:schemeClr val="dk1">
                      <a:alpha val="40000"/>
                    </a:schemeClr>
                  </a:outerShdw>
                </a:effectLst>
              </a:rPr>
              <a:t>th</a:t>
            </a:r>
            <a:r>
              <a:rPr lang="en-US" sz="5400" b="0" cap="none" spc="0" dirty="0">
                <a:ln w="0"/>
                <a:solidFill>
                  <a:schemeClr val="tx1"/>
                </a:solidFill>
                <a:effectLst>
                  <a:outerShdw blurRad="38100" dist="19050" dir="2700000" algn="tl" rotWithShape="0">
                    <a:schemeClr val="dk1">
                      <a:alpha val="40000"/>
                    </a:schemeClr>
                  </a:outerShdw>
                </a:effectLst>
              </a:rPr>
              <a:t>)</a:t>
            </a:r>
          </a:p>
        </p:txBody>
      </p:sp>
      <p:sp>
        <p:nvSpPr>
          <p:cNvPr id="5" name="TextBox 4">
            <a:extLst>
              <a:ext uri="{FF2B5EF4-FFF2-40B4-BE49-F238E27FC236}">
                <a16:creationId xmlns:a16="http://schemas.microsoft.com/office/drawing/2014/main" id="{4A1E53EC-5FC8-4AF8-92AB-6BA60416DE7A}"/>
              </a:ext>
            </a:extLst>
          </p:cNvPr>
          <p:cNvSpPr txBox="1"/>
          <p:nvPr/>
        </p:nvSpPr>
        <p:spPr>
          <a:xfrm>
            <a:off x="0" y="2332382"/>
            <a:ext cx="7752522" cy="2862322"/>
          </a:xfrm>
          <a:prstGeom prst="rect">
            <a:avLst/>
          </a:prstGeom>
          <a:noFill/>
        </p:spPr>
        <p:txBody>
          <a:bodyPr wrap="square" rtlCol="0">
            <a:spAutoFit/>
          </a:bodyPr>
          <a:lstStyle/>
          <a:p>
            <a:pPr marL="285750" indent="-285750">
              <a:buFont typeface="Arial" panose="020B0604020202020204" pitchFamily="34" charset="0"/>
              <a:buChar char="•"/>
            </a:pPr>
            <a:r>
              <a:rPr lang="en-US" dirty="0"/>
              <a:t>Louis XIV ruled France for 72 years!!!! From 1643-1715. He saw himself as the center of French life and culture. </a:t>
            </a:r>
          </a:p>
          <a:p>
            <a:pPr marL="285750" indent="-285750">
              <a:buFont typeface="Arial" panose="020B0604020202020204" pitchFamily="34" charset="0"/>
              <a:buChar char="•"/>
            </a:pPr>
            <a:r>
              <a:rPr lang="en-US" dirty="0"/>
              <a:t>He believed he was the source of all light in the nation, and he was known as the </a:t>
            </a:r>
            <a:r>
              <a:rPr lang="en-US" b="1" dirty="0"/>
              <a:t>“Sun King”</a:t>
            </a:r>
            <a:r>
              <a:rPr lang="en-US" dirty="0"/>
              <a:t> </a:t>
            </a:r>
          </a:p>
          <a:p>
            <a:pPr marL="285750" indent="-285750">
              <a:buFont typeface="Arial" panose="020B0604020202020204" pitchFamily="34" charset="0"/>
              <a:buChar char="•"/>
            </a:pPr>
            <a:r>
              <a:rPr lang="en-US" dirty="0"/>
              <a:t>The phrase </a:t>
            </a:r>
            <a:r>
              <a:rPr lang="en-US" b="1" dirty="0" err="1"/>
              <a:t>L’etat</a:t>
            </a:r>
            <a:r>
              <a:rPr lang="en-US" b="1" dirty="0"/>
              <a:t> </a:t>
            </a:r>
            <a:r>
              <a:rPr lang="en-US" b="1" dirty="0" err="1"/>
              <a:t>c’est</a:t>
            </a:r>
            <a:r>
              <a:rPr lang="en-US" b="1" dirty="0"/>
              <a:t> </a:t>
            </a:r>
            <a:r>
              <a:rPr lang="en-US" b="1" dirty="0" err="1"/>
              <a:t>moi</a:t>
            </a:r>
            <a:r>
              <a:rPr lang="en-US" b="1" dirty="0"/>
              <a:t> </a:t>
            </a:r>
            <a:r>
              <a:rPr lang="en-US" dirty="0"/>
              <a:t>(“I am the state”, or “the state is me”) reveals how highly he thought of himself to his relation to the country.</a:t>
            </a:r>
          </a:p>
          <a:p>
            <a:pPr marL="285750" indent="-285750">
              <a:buFont typeface="Arial" panose="020B0604020202020204" pitchFamily="34" charset="0"/>
              <a:buChar char="•"/>
            </a:pPr>
            <a:r>
              <a:rPr lang="en-US" dirty="0"/>
              <a:t>His word was law- he was the government, he made laws solely on his own judgment!</a:t>
            </a:r>
          </a:p>
          <a:p>
            <a:endParaRPr lang="en-US" dirty="0"/>
          </a:p>
        </p:txBody>
      </p:sp>
      <p:pic>
        <p:nvPicPr>
          <p:cNvPr id="8194" name="Picture 2" descr="King Louis XIV, The Sun King, Palace of Versailles ... (#388681)">
            <a:extLst>
              <a:ext uri="{FF2B5EF4-FFF2-40B4-BE49-F238E27FC236}">
                <a16:creationId xmlns:a16="http://schemas.microsoft.com/office/drawing/2014/main" id="{A6BF5FB0-5C46-4AF0-8D66-C2B516924A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0087" y="1067308"/>
            <a:ext cx="3962400" cy="5695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080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9218" name="Picture 2" descr="Les plaisirs de Versailles - Wikipedia">
            <a:extLst>
              <a:ext uri="{FF2B5EF4-FFF2-40B4-BE49-F238E27FC236}">
                <a16:creationId xmlns:a16="http://schemas.microsoft.com/office/drawing/2014/main" id="{DFEC9B88-730D-42AD-B267-3E751A7173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904" r="1" b="1"/>
          <a:stretch/>
        </p:blipFill>
        <p:spPr bwMode="auto">
          <a:xfrm>
            <a:off x="0" y="10"/>
            <a:ext cx="994706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Shape 72">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75" name="Freeform: Shape 74">
            <a:extLst>
              <a:ext uri="{FF2B5EF4-FFF2-40B4-BE49-F238E27FC236}">
                <a16:creationId xmlns:a16="http://schemas.microsoft.com/office/drawing/2014/main" id="{8B598134-D292-43E6-9C55-1171980469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1834" y="0"/>
            <a:ext cx="4980168" cy="6858000"/>
          </a:xfrm>
          <a:custGeom>
            <a:avLst/>
            <a:gdLst>
              <a:gd name="connsiteX0" fmla="*/ 1623023 w 4901771"/>
              <a:gd name="connsiteY0" fmla="*/ 0 h 6858000"/>
              <a:gd name="connsiteX1" fmla="*/ 2716256 w 4901771"/>
              <a:gd name="connsiteY1" fmla="*/ 0 h 6858000"/>
              <a:gd name="connsiteX2" fmla="*/ 3496422 w 4901771"/>
              <a:gd name="connsiteY2" fmla="*/ 0 h 6858000"/>
              <a:gd name="connsiteX3" fmla="*/ 4544484 w 4901771"/>
              <a:gd name="connsiteY3" fmla="*/ 0 h 6858000"/>
              <a:gd name="connsiteX4" fmla="*/ 4710787 w 4901771"/>
              <a:gd name="connsiteY4" fmla="*/ 0 h 6858000"/>
              <a:gd name="connsiteX5" fmla="*/ 4901771 w 4901771"/>
              <a:gd name="connsiteY5" fmla="*/ 0 h 6858000"/>
              <a:gd name="connsiteX6" fmla="*/ 4901771 w 4901771"/>
              <a:gd name="connsiteY6" fmla="*/ 6858000 h 6858000"/>
              <a:gd name="connsiteX7" fmla="*/ 4710787 w 4901771"/>
              <a:gd name="connsiteY7" fmla="*/ 6858000 h 6858000"/>
              <a:gd name="connsiteX8" fmla="*/ 4544484 w 4901771"/>
              <a:gd name="connsiteY8" fmla="*/ 6858000 h 6858000"/>
              <a:gd name="connsiteX9" fmla="*/ 3496422 w 4901771"/>
              <a:gd name="connsiteY9" fmla="*/ 6858000 h 6858000"/>
              <a:gd name="connsiteX10" fmla="*/ 2716256 w 4901771"/>
              <a:gd name="connsiteY10" fmla="*/ 6858000 h 6858000"/>
              <a:gd name="connsiteX11" fmla="*/ 2502754 w 4901771"/>
              <a:gd name="connsiteY11" fmla="*/ 6858000 h 6858000"/>
              <a:gd name="connsiteX12" fmla="*/ 2390998 w 4901771"/>
              <a:gd name="connsiteY12" fmla="*/ 6780599 h 6858000"/>
              <a:gd name="connsiteX13" fmla="*/ 1874350 w 4901771"/>
              <a:gd name="connsiteY13" fmla="*/ 6374814 h 6858000"/>
              <a:gd name="connsiteX14" fmla="*/ 0 w 4901771"/>
              <a:gd name="connsiteY14" fmla="*/ 3621656 h 6858000"/>
              <a:gd name="connsiteX15" fmla="*/ 1600899 w 4901771"/>
              <a:gd name="connsiteY15"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TextBox 4">
            <a:extLst>
              <a:ext uri="{FF2B5EF4-FFF2-40B4-BE49-F238E27FC236}">
                <a16:creationId xmlns:a16="http://schemas.microsoft.com/office/drawing/2014/main" id="{738B631D-7668-4547-A4C0-960BE9D93A7C}"/>
              </a:ext>
            </a:extLst>
          </p:cNvPr>
          <p:cNvSpPr txBox="1"/>
          <p:nvPr/>
        </p:nvSpPr>
        <p:spPr>
          <a:xfrm>
            <a:off x="8428841" y="1045597"/>
            <a:ext cx="3633747" cy="2592125"/>
          </a:xfrm>
          <a:prstGeom prst="rect">
            <a:avLst/>
          </a:prstGeom>
        </p:spPr>
        <p:txBody>
          <a:bodyPr vert="horz" lIns="109728" tIns="109728" rIns="109728" bIns="91440" rtlCol="0">
            <a:normAutofit fontScale="25000" lnSpcReduction="20000"/>
          </a:bodyPr>
          <a:lstStyle/>
          <a:p>
            <a:pPr indent="-285750">
              <a:lnSpc>
                <a:spcPct val="130000"/>
              </a:lnSpc>
              <a:spcBef>
                <a:spcPts val="930"/>
              </a:spcBef>
              <a:buFont typeface="Corbel" panose="020B0503020204020204" pitchFamily="34" charset="0"/>
              <a:buChar char="•"/>
            </a:pPr>
            <a:r>
              <a:rPr lang="en-US" sz="5500" b="1" spc="150" dirty="0">
                <a:solidFill>
                  <a:schemeClr val="tx1">
                    <a:lumMod val="75000"/>
                    <a:lumOff val="25000"/>
                  </a:schemeClr>
                </a:solidFill>
              </a:rPr>
              <a:t>In 1661 King Louis XIV began expanding a hunting lodge southwest of Paris into a vast palace</a:t>
            </a:r>
          </a:p>
          <a:p>
            <a:pPr indent="-285750">
              <a:lnSpc>
                <a:spcPct val="130000"/>
              </a:lnSpc>
              <a:spcBef>
                <a:spcPts val="930"/>
              </a:spcBef>
              <a:buFont typeface="Corbel" panose="020B0503020204020204" pitchFamily="34" charset="0"/>
              <a:buChar char="•"/>
            </a:pPr>
            <a:r>
              <a:rPr lang="en-US" sz="5500" b="1" spc="150" dirty="0">
                <a:solidFill>
                  <a:schemeClr val="tx1">
                    <a:lumMod val="75000"/>
                    <a:lumOff val="25000"/>
                  </a:schemeClr>
                </a:solidFill>
              </a:rPr>
              <a:t>The palace and gardens of Versailles took several decades to perfect and cost an enormous amount of money</a:t>
            </a:r>
          </a:p>
          <a:p>
            <a:pPr indent="-285750">
              <a:lnSpc>
                <a:spcPct val="130000"/>
              </a:lnSpc>
              <a:spcBef>
                <a:spcPts val="930"/>
              </a:spcBef>
              <a:buFont typeface="Corbel" panose="020B0503020204020204" pitchFamily="34" charset="0"/>
              <a:buChar char="•"/>
            </a:pPr>
            <a:r>
              <a:rPr lang="en-US" sz="5500" b="1" spc="150" dirty="0">
                <a:solidFill>
                  <a:schemeClr val="tx1">
                    <a:lumMod val="75000"/>
                    <a:lumOff val="25000"/>
                  </a:schemeClr>
                </a:solidFill>
              </a:rPr>
              <a:t>Louis moved his government there in 1682 long with important Nobles so he could watch over and control them</a:t>
            </a:r>
          </a:p>
          <a:p>
            <a:pPr indent="-285750">
              <a:lnSpc>
                <a:spcPct val="130000"/>
              </a:lnSpc>
              <a:spcBef>
                <a:spcPts val="930"/>
              </a:spcBef>
              <a:buFont typeface="Corbel" panose="020B0503020204020204" pitchFamily="34" charset="0"/>
              <a:buChar char="•"/>
            </a:pPr>
            <a:r>
              <a:rPr lang="en-US" sz="5500" b="1" spc="150" dirty="0">
                <a:solidFill>
                  <a:schemeClr val="tx1">
                    <a:lumMod val="75000"/>
                    <a:lumOff val="25000"/>
                  </a:schemeClr>
                </a:solidFill>
              </a:rPr>
              <a:t>These nobles were invited to the royal getting up, the royal breakfast, the royal lunch, the royal supper, the royal going to bed and everything in between.</a:t>
            </a:r>
          </a:p>
          <a:p>
            <a:pPr>
              <a:lnSpc>
                <a:spcPct val="130000"/>
              </a:lnSpc>
              <a:spcBef>
                <a:spcPts val="930"/>
              </a:spcBef>
              <a:buFont typeface="Corbel" panose="020B0503020204020204" pitchFamily="34" charset="0"/>
            </a:pPr>
            <a:endParaRPr lang="en-US" sz="700" b="1" spc="150" dirty="0">
              <a:solidFill>
                <a:schemeClr val="tx1">
                  <a:lumMod val="75000"/>
                  <a:lumOff val="25000"/>
                </a:schemeClr>
              </a:solidFill>
            </a:endParaRPr>
          </a:p>
        </p:txBody>
      </p:sp>
      <p:sp>
        <p:nvSpPr>
          <p:cNvPr id="6" name="Rectangle 5">
            <a:extLst>
              <a:ext uri="{FF2B5EF4-FFF2-40B4-BE49-F238E27FC236}">
                <a16:creationId xmlns:a16="http://schemas.microsoft.com/office/drawing/2014/main" id="{091D0216-8228-4907-B118-B8E2D516A18B}"/>
              </a:ext>
            </a:extLst>
          </p:cNvPr>
          <p:cNvSpPr/>
          <p:nvPr/>
        </p:nvSpPr>
        <p:spPr>
          <a:xfrm>
            <a:off x="8627691" y="0"/>
            <a:ext cx="356431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Versailles </a:t>
            </a:r>
          </a:p>
        </p:txBody>
      </p:sp>
    </p:spTree>
    <p:extLst>
      <p:ext uri="{BB962C8B-B14F-4D97-AF65-F5344CB8AC3E}">
        <p14:creationId xmlns:p14="http://schemas.microsoft.com/office/powerpoint/2010/main" val="2260591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072DC3EE-C469-49E0-A83D-CA3BE525C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4774" y="0"/>
            <a:ext cx="9547224" cy="6858000"/>
          </a:xfrm>
          <a:custGeom>
            <a:avLst/>
            <a:gdLst>
              <a:gd name="connsiteX0" fmla="*/ 7924201 w 9547224"/>
              <a:gd name="connsiteY0" fmla="*/ 0 h 6858000"/>
              <a:gd name="connsiteX1" fmla="*/ 6830968 w 9547224"/>
              <a:gd name="connsiteY1" fmla="*/ 0 h 6858000"/>
              <a:gd name="connsiteX2" fmla="*/ 6514769 w 9547224"/>
              <a:gd name="connsiteY2" fmla="*/ 0 h 6858000"/>
              <a:gd name="connsiteX3" fmla="*/ 6050802 w 9547224"/>
              <a:gd name="connsiteY3" fmla="*/ 0 h 6858000"/>
              <a:gd name="connsiteX4" fmla="*/ 4341273 w 9547224"/>
              <a:gd name="connsiteY4" fmla="*/ 0 h 6858000"/>
              <a:gd name="connsiteX5" fmla="*/ 0 w 9547224"/>
              <a:gd name="connsiteY5" fmla="*/ 0 h 6858000"/>
              <a:gd name="connsiteX6" fmla="*/ 0 w 9547224"/>
              <a:gd name="connsiteY6" fmla="*/ 6858000 h 6858000"/>
              <a:gd name="connsiteX7" fmla="*/ 4341273 w 9547224"/>
              <a:gd name="connsiteY7" fmla="*/ 6858000 h 6858000"/>
              <a:gd name="connsiteX8" fmla="*/ 6050802 w 9547224"/>
              <a:gd name="connsiteY8" fmla="*/ 6858000 h 6858000"/>
              <a:gd name="connsiteX9" fmla="*/ 6514769 w 9547224"/>
              <a:gd name="connsiteY9" fmla="*/ 6858000 h 6858000"/>
              <a:gd name="connsiteX10" fmla="*/ 6830968 w 9547224"/>
              <a:gd name="connsiteY10" fmla="*/ 6858000 h 6858000"/>
              <a:gd name="connsiteX11" fmla="*/ 7044470 w 9547224"/>
              <a:gd name="connsiteY11" fmla="*/ 6858000 h 6858000"/>
              <a:gd name="connsiteX12" fmla="*/ 7156226 w 9547224"/>
              <a:gd name="connsiteY12" fmla="*/ 6780599 h 6858000"/>
              <a:gd name="connsiteX13" fmla="*/ 7672874 w 9547224"/>
              <a:gd name="connsiteY13" fmla="*/ 6374814 h 6858000"/>
              <a:gd name="connsiteX14" fmla="*/ 9547224 w 9547224"/>
              <a:gd name="connsiteY14" fmla="*/ 3621656 h 6858000"/>
              <a:gd name="connsiteX15" fmla="*/ 7946325 w 9547224"/>
              <a:gd name="connsiteY15"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47224" h="6858000">
                <a:moveTo>
                  <a:pt x="7924201" y="0"/>
                </a:moveTo>
                <a:lnTo>
                  <a:pt x="6830968" y="0"/>
                </a:lnTo>
                <a:lnTo>
                  <a:pt x="6514769" y="0"/>
                </a:lnTo>
                <a:lnTo>
                  <a:pt x="6050802" y="0"/>
                </a:lnTo>
                <a:lnTo>
                  <a:pt x="4341273" y="0"/>
                </a:lnTo>
                <a:lnTo>
                  <a:pt x="0" y="0"/>
                </a:lnTo>
                <a:lnTo>
                  <a:pt x="0" y="6858000"/>
                </a:lnTo>
                <a:lnTo>
                  <a:pt x="4341273" y="6858000"/>
                </a:lnTo>
                <a:lnTo>
                  <a:pt x="6050802" y="6858000"/>
                </a:lnTo>
                <a:lnTo>
                  <a:pt x="6514769" y="6858000"/>
                </a:lnTo>
                <a:lnTo>
                  <a:pt x="6830968" y="6858000"/>
                </a:lnTo>
                <a:lnTo>
                  <a:pt x="7044470" y="6858000"/>
                </a:lnTo>
                <a:lnTo>
                  <a:pt x="7156226" y="6780599"/>
                </a:lnTo>
                <a:cubicBezTo>
                  <a:pt x="7330044" y="6653108"/>
                  <a:pt x="7500671" y="6515397"/>
                  <a:pt x="7672874" y="6374814"/>
                </a:cubicBezTo>
                <a:cubicBezTo>
                  <a:pt x="8618499" y="5602839"/>
                  <a:pt x="9547224" y="4969131"/>
                  <a:pt x="9547224" y="3621656"/>
                </a:cubicBezTo>
                <a:cubicBezTo>
                  <a:pt x="9547224" y="2093192"/>
                  <a:pt x="8973488" y="754641"/>
                  <a:pt x="7946325"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Freeform: Shape 74">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1220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7" name="Freeform: Shape 76">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17551"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0242" name="Picture 2" descr="How the Palace of Versailles Became a Symbol of Magnificence—and Scorn -  HISTORY">
            <a:extLst>
              <a:ext uri="{FF2B5EF4-FFF2-40B4-BE49-F238E27FC236}">
                <a16:creationId xmlns:a16="http://schemas.microsoft.com/office/drawing/2014/main" id="{09A788FD-9C71-47B8-8A05-972FD5ADBF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94" r="16655"/>
          <a:stretch/>
        </p:blipFill>
        <p:spPr bwMode="auto">
          <a:xfrm>
            <a:off x="2846706" y="10"/>
            <a:ext cx="9345295" cy="6857990"/>
          </a:xfrm>
          <a:custGeom>
            <a:avLst/>
            <a:gdLst/>
            <a:ahLst/>
            <a:cxnLst/>
            <a:rect l="l" t="t" r="r" b="b"/>
            <a:pathLst>
              <a:path w="9345295" h="6858000">
                <a:moveTo>
                  <a:pt x="1656879" y="0"/>
                </a:moveTo>
                <a:lnTo>
                  <a:pt x="2772916" y="0"/>
                </a:lnTo>
                <a:lnTo>
                  <a:pt x="3569357" y="0"/>
                </a:lnTo>
                <a:lnTo>
                  <a:pt x="4150446" y="0"/>
                </a:lnTo>
                <a:lnTo>
                  <a:pt x="4639281" y="0"/>
                </a:lnTo>
                <a:lnTo>
                  <a:pt x="4809053" y="0"/>
                </a:lnTo>
                <a:lnTo>
                  <a:pt x="5004021" y="0"/>
                </a:lnTo>
                <a:lnTo>
                  <a:pt x="9345295" y="0"/>
                </a:lnTo>
                <a:lnTo>
                  <a:pt x="9345295" y="6858000"/>
                </a:lnTo>
                <a:lnTo>
                  <a:pt x="5004021" y="6858000"/>
                </a:lnTo>
                <a:lnTo>
                  <a:pt x="4809053" y="6858000"/>
                </a:lnTo>
                <a:lnTo>
                  <a:pt x="4639281" y="6858000"/>
                </a:lnTo>
                <a:lnTo>
                  <a:pt x="4150446" y="6858000"/>
                </a:lnTo>
                <a:lnTo>
                  <a:pt x="3569357" y="6858000"/>
                </a:lnTo>
                <a:lnTo>
                  <a:pt x="2772916" y="6858000"/>
                </a:lnTo>
                <a:lnTo>
                  <a:pt x="2554961" y="6858000"/>
                </a:lnTo>
                <a:lnTo>
                  <a:pt x="2440875" y="6780599"/>
                </a:lnTo>
                <a:cubicBezTo>
                  <a:pt x="2263430" y="6653108"/>
                  <a:pt x="2089244" y="6515397"/>
                  <a:pt x="1913448" y="6374814"/>
                </a:cubicBezTo>
                <a:cubicBezTo>
                  <a:pt x="948098" y="5602839"/>
                  <a:pt x="0" y="4969131"/>
                  <a:pt x="0" y="3621656"/>
                </a:cubicBezTo>
                <a:cubicBezTo>
                  <a:pt x="0" y="2093192"/>
                  <a:pt x="585704" y="754641"/>
                  <a:pt x="1634293" y="14997"/>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2401C11-E6A2-42D8-8FFE-4716BE4A0900}"/>
              </a:ext>
            </a:extLst>
          </p:cNvPr>
          <p:cNvSpPr txBox="1"/>
          <p:nvPr/>
        </p:nvSpPr>
        <p:spPr>
          <a:xfrm>
            <a:off x="0" y="1524000"/>
            <a:ext cx="2862470" cy="4893647"/>
          </a:xfrm>
          <a:prstGeom prst="rect">
            <a:avLst/>
          </a:prstGeom>
          <a:noFill/>
        </p:spPr>
        <p:txBody>
          <a:bodyPr wrap="square" rtlCol="0">
            <a:spAutoFit/>
          </a:bodyPr>
          <a:lstStyle/>
          <a:p>
            <a:r>
              <a:rPr lang="en-US" sz="2400" dirty="0"/>
              <a:t>Versailles was luxurious, beautiful, and isolated</a:t>
            </a:r>
          </a:p>
          <a:p>
            <a:r>
              <a:rPr lang="en-US" sz="2400" dirty="0"/>
              <a:t>As a result, the nobles and the royal family had little knowledge of the everyday realities happening everyday in France.</a:t>
            </a:r>
          </a:p>
        </p:txBody>
      </p:sp>
    </p:spTree>
    <p:extLst>
      <p:ext uri="{BB962C8B-B14F-4D97-AF65-F5344CB8AC3E}">
        <p14:creationId xmlns:p14="http://schemas.microsoft.com/office/powerpoint/2010/main" val="4197517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Franco-Spanish War (1635–1659) - Wikipedia">
            <a:extLst>
              <a:ext uri="{FF2B5EF4-FFF2-40B4-BE49-F238E27FC236}">
                <a16:creationId xmlns:a16="http://schemas.microsoft.com/office/drawing/2014/main" id="{1F50839A-1C8E-4AAD-8E6D-55D51F6570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884" r="-1" b="-1"/>
          <a:stretch/>
        </p:blipFill>
        <p:spPr bwMode="auto">
          <a:xfrm>
            <a:off x="1524" y="10"/>
            <a:ext cx="12188952"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9BA6B1D0-6E05-477A-950D-2F57658040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6778" y="1367330"/>
            <a:ext cx="3831582" cy="3727972"/>
            <a:chOff x="797792" y="912854"/>
            <a:chExt cx="5298208" cy="5032292"/>
          </a:xfrm>
        </p:grpSpPr>
        <p:sp>
          <p:nvSpPr>
            <p:cNvPr id="74" name="Freeform: Shape 73">
              <a:extLst>
                <a:ext uri="{FF2B5EF4-FFF2-40B4-BE49-F238E27FC236}">
                  <a16:creationId xmlns:a16="http://schemas.microsoft.com/office/drawing/2014/main" id="{F1AF8F22-927B-4FDC-A9B7-5CE8EB605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1439" y="1056388"/>
              <a:ext cx="4968823" cy="4748064"/>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Freeform: Shape 74">
              <a:extLst>
                <a:ext uri="{FF2B5EF4-FFF2-40B4-BE49-F238E27FC236}">
                  <a16:creationId xmlns:a16="http://schemas.microsoft.com/office/drawing/2014/main" id="{121F07A0-6D16-4733-BC69-A7689C9205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7792" y="912854"/>
              <a:ext cx="5298208" cy="503229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DB927EAF-3B25-49B7-BF2C-8D1461C4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671" y="1232452"/>
              <a:ext cx="4715122" cy="443990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extBox 3">
            <a:extLst>
              <a:ext uri="{FF2B5EF4-FFF2-40B4-BE49-F238E27FC236}">
                <a16:creationId xmlns:a16="http://schemas.microsoft.com/office/drawing/2014/main" id="{52C989C7-1B14-44A0-B919-540A24588DCE}"/>
              </a:ext>
            </a:extLst>
          </p:cNvPr>
          <p:cNvSpPr txBox="1"/>
          <p:nvPr/>
        </p:nvSpPr>
        <p:spPr>
          <a:xfrm>
            <a:off x="1560902" y="1909831"/>
            <a:ext cx="2716695" cy="2585323"/>
          </a:xfrm>
          <a:prstGeom prst="rect">
            <a:avLst/>
          </a:prstGeom>
          <a:noFill/>
          <a:ln>
            <a:noFill/>
          </a:ln>
        </p:spPr>
        <p:txBody>
          <a:bodyPr wrap="square" rtlCol="0">
            <a:spAutoFit/>
          </a:bodyPr>
          <a:lstStyle/>
          <a:p>
            <a:r>
              <a:rPr lang="en-US" dirty="0"/>
              <a:t>Louis involved France in several wars to promote his own interests and expand French territory. Wars with the Spanish and Dutch expanded territory but depleted the </a:t>
            </a:r>
            <a:r>
              <a:rPr lang="en-US" b="1" dirty="0"/>
              <a:t>Treasury</a:t>
            </a:r>
          </a:p>
        </p:txBody>
      </p:sp>
    </p:spTree>
    <p:extLst>
      <p:ext uri="{BB962C8B-B14F-4D97-AF65-F5344CB8AC3E}">
        <p14:creationId xmlns:p14="http://schemas.microsoft.com/office/powerpoint/2010/main" val="1193940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2292" name="Picture 4" descr="French in America ***">
            <a:extLst>
              <a:ext uri="{FF2B5EF4-FFF2-40B4-BE49-F238E27FC236}">
                <a16:creationId xmlns:a16="http://schemas.microsoft.com/office/drawing/2014/main" id="{B4A48D7D-CD57-4FD2-B138-A5BD1B5E98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123"/>
          <a:stretch/>
        </p:blipFill>
        <p:spPr bwMode="auto">
          <a:xfrm>
            <a:off x="20" y="10"/>
            <a:ext cx="9947062" cy="6857990"/>
          </a:xfrm>
          <a:prstGeom prst="rect">
            <a:avLst/>
          </a:prstGeom>
          <a:noFill/>
          <a:extLst>
            <a:ext uri="{909E8E84-426E-40DD-AFC4-6F175D3DCCD1}">
              <a14:hiddenFill xmlns:a14="http://schemas.microsoft.com/office/drawing/2010/main">
                <a:solidFill>
                  <a:srgbClr val="FFFFFF"/>
                </a:solidFill>
              </a14:hiddenFill>
            </a:ext>
          </a:extLst>
        </p:spPr>
      </p:pic>
      <p:sp>
        <p:nvSpPr>
          <p:cNvPr id="193" name="Freeform: Shape 192">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94" name="Freeform: Shape 193">
            <a:extLst>
              <a:ext uri="{FF2B5EF4-FFF2-40B4-BE49-F238E27FC236}">
                <a16:creationId xmlns:a16="http://schemas.microsoft.com/office/drawing/2014/main" id="{8B598134-D292-43E6-9C55-1171980469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1834" y="0"/>
            <a:ext cx="4980168" cy="6858000"/>
          </a:xfrm>
          <a:custGeom>
            <a:avLst/>
            <a:gdLst>
              <a:gd name="connsiteX0" fmla="*/ 1623023 w 4901771"/>
              <a:gd name="connsiteY0" fmla="*/ 0 h 6858000"/>
              <a:gd name="connsiteX1" fmla="*/ 2716256 w 4901771"/>
              <a:gd name="connsiteY1" fmla="*/ 0 h 6858000"/>
              <a:gd name="connsiteX2" fmla="*/ 3496422 w 4901771"/>
              <a:gd name="connsiteY2" fmla="*/ 0 h 6858000"/>
              <a:gd name="connsiteX3" fmla="*/ 4544484 w 4901771"/>
              <a:gd name="connsiteY3" fmla="*/ 0 h 6858000"/>
              <a:gd name="connsiteX4" fmla="*/ 4710787 w 4901771"/>
              <a:gd name="connsiteY4" fmla="*/ 0 h 6858000"/>
              <a:gd name="connsiteX5" fmla="*/ 4901771 w 4901771"/>
              <a:gd name="connsiteY5" fmla="*/ 0 h 6858000"/>
              <a:gd name="connsiteX6" fmla="*/ 4901771 w 4901771"/>
              <a:gd name="connsiteY6" fmla="*/ 6858000 h 6858000"/>
              <a:gd name="connsiteX7" fmla="*/ 4710787 w 4901771"/>
              <a:gd name="connsiteY7" fmla="*/ 6858000 h 6858000"/>
              <a:gd name="connsiteX8" fmla="*/ 4544484 w 4901771"/>
              <a:gd name="connsiteY8" fmla="*/ 6858000 h 6858000"/>
              <a:gd name="connsiteX9" fmla="*/ 3496422 w 4901771"/>
              <a:gd name="connsiteY9" fmla="*/ 6858000 h 6858000"/>
              <a:gd name="connsiteX10" fmla="*/ 2716256 w 4901771"/>
              <a:gd name="connsiteY10" fmla="*/ 6858000 h 6858000"/>
              <a:gd name="connsiteX11" fmla="*/ 2502754 w 4901771"/>
              <a:gd name="connsiteY11" fmla="*/ 6858000 h 6858000"/>
              <a:gd name="connsiteX12" fmla="*/ 2390998 w 4901771"/>
              <a:gd name="connsiteY12" fmla="*/ 6780599 h 6858000"/>
              <a:gd name="connsiteX13" fmla="*/ 1874350 w 4901771"/>
              <a:gd name="connsiteY13" fmla="*/ 6374814 h 6858000"/>
              <a:gd name="connsiteX14" fmla="*/ 0 w 4901771"/>
              <a:gd name="connsiteY14" fmla="*/ 3621656 h 6858000"/>
              <a:gd name="connsiteX15" fmla="*/ 1600899 w 4901771"/>
              <a:gd name="connsiteY15"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5" name="Freeform: Shape 194">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 name="TextBox 3">
            <a:extLst>
              <a:ext uri="{FF2B5EF4-FFF2-40B4-BE49-F238E27FC236}">
                <a16:creationId xmlns:a16="http://schemas.microsoft.com/office/drawing/2014/main" id="{F9FEE8E4-1733-4A94-96B7-84F8E4A90ED5}"/>
              </a:ext>
            </a:extLst>
          </p:cNvPr>
          <p:cNvSpPr txBox="1"/>
          <p:nvPr/>
        </p:nvSpPr>
        <p:spPr>
          <a:xfrm>
            <a:off x="8490382" y="278296"/>
            <a:ext cx="3633747" cy="6016487"/>
          </a:xfrm>
          <a:prstGeom prst="rect">
            <a:avLst/>
          </a:prstGeom>
        </p:spPr>
        <p:txBody>
          <a:bodyPr vert="horz" lIns="109728" tIns="109728" rIns="109728" bIns="91440" rtlCol="0">
            <a:noAutofit/>
          </a:bodyPr>
          <a:lstStyle/>
          <a:p>
            <a:pPr indent="-285750">
              <a:lnSpc>
                <a:spcPct val="130000"/>
              </a:lnSpc>
              <a:spcBef>
                <a:spcPts val="930"/>
              </a:spcBef>
              <a:buFont typeface="Corbel" panose="020B0503020204020204" pitchFamily="34" charset="0"/>
              <a:buChar char="•"/>
            </a:pPr>
            <a:r>
              <a:rPr lang="en-US" spc="150" dirty="0">
                <a:solidFill>
                  <a:schemeClr val="tx1">
                    <a:lumMod val="75000"/>
                    <a:lumOff val="25000"/>
                  </a:schemeClr>
                </a:solidFill>
              </a:rPr>
              <a:t>French colonies were established in the America’s, in Africa and in Asia</a:t>
            </a:r>
          </a:p>
          <a:p>
            <a:pPr indent="-285750">
              <a:lnSpc>
                <a:spcPct val="130000"/>
              </a:lnSpc>
              <a:spcBef>
                <a:spcPts val="930"/>
              </a:spcBef>
              <a:buFont typeface="Corbel" panose="020B0503020204020204" pitchFamily="34" charset="0"/>
              <a:buChar char="•"/>
            </a:pPr>
            <a:r>
              <a:rPr lang="en-US" spc="150" dirty="0">
                <a:solidFill>
                  <a:schemeClr val="tx1">
                    <a:lumMod val="75000"/>
                    <a:lumOff val="25000"/>
                  </a:schemeClr>
                </a:solidFill>
              </a:rPr>
              <a:t>French explorers claimed the Mississippi region for France calling it La Lousiane (Louisiana)</a:t>
            </a:r>
          </a:p>
          <a:p>
            <a:pPr indent="-285750">
              <a:lnSpc>
                <a:spcPct val="130000"/>
              </a:lnSpc>
              <a:spcBef>
                <a:spcPts val="930"/>
              </a:spcBef>
              <a:buFont typeface="Corbel" panose="020B0503020204020204" pitchFamily="34" charset="0"/>
              <a:buChar char="•"/>
            </a:pPr>
            <a:r>
              <a:rPr lang="en-US" spc="150" dirty="0">
                <a:solidFill>
                  <a:schemeClr val="tx1">
                    <a:lumMod val="75000"/>
                    <a:lumOff val="25000"/>
                  </a:schemeClr>
                </a:solidFill>
              </a:rPr>
              <a:t>France was feared and despised by other countries in Europe. As a result, many former allies began to turn their backs on Louis and France. </a:t>
            </a:r>
          </a:p>
        </p:txBody>
      </p:sp>
    </p:spTree>
    <p:extLst>
      <p:ext uri="{BB962C8B-B14F-4D97-AF65-F5344CB8AC3E}">
        <p14:creationId xmlns:p14="http://schemas.microsoft.com/office/powerpoint/2010/main" val="2565572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Picture 3" descr="Subtle clouds">
            <a:extLst>
              <a:ext uri="{FF2B5EF4-FFF2-40B4-BE49-F238E27FC236}">
                <a16:creationId xmlns:a16="http://schemas.microsoft.com/office/drawing/2014/main" id="{97DD778B-5DFF-4BEC-B521-EF6E5F7B0C02}"/>
              </a:ext>
            </a:extLst>
          </p:cNvPr>
          <p:cNvPicPr>
            <a:picLocks noChangeAspect="1"/>
          </p:cNvPicPr>
          <p:nvPr/>
        </p:nvPicPr>
        <p:blipFill rotWithShape="1">
          <a:blip r:embed="rId2"/>
          <a:srcRect t="2918" r="-1" b="12473"/>
          <a:stretch/>
        </p:blipFill>
        <p:spPr>
          <a:xfrm>
            <a:off x="3048" y="10"/>
            <a:ext cx="12188952" cy="6857990"/>
          </a:xfrm>
          <a:prstGeom prst="rect">
            <a:avLst/>
          </a:prstGeom>
        </p:spPr>
      </p:pic>
      <p:grpSp>
        <p:nvGrpSpPr>
          <p:cNvPr id="11" name="Group 10">
            <a:extLst>
              <a:ext uri="{FF2B5EF4-FFF2-40B4-BE49-F238E27FC236}">
                <a16:creationId xmlns:a16="http://schemas.microsoft.com/office/drawing/2014/main" id="{FB8CE58F-407C-497E-B723-21FD8C6D35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9937" y="721297"/>
            <a:ext cx="5565913" cy="5415406"/>
            <a:chOff x="797792" y="912854"/>
            <a:chExt cx="5298208" cy="5032292"/>
          </a:xfrm>
        </p:grpSpPr>
        <p:sp>
          <p:nvSpPr>
            <p:cNvPr id="12" name="Freeform: Shape 11">
              <a:extLst>
                <a:ext uri="{FF2B5EF4-FFF2-40B4-BE49-F238E27FC236}">
                  <a16:creationId xmlns:a16="http://schemas.microsoft.com/office/drawing/2014/main" id="{1BE70332-ECAF-47BB-8C7B-BD049452F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1439" y="1056388"/>
              <a:ext cx="4968823" cy="4748064"/>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716D9361-A35A-4DC8-AAB9-04FD2D6FEE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7792" y="912854"/>
              <a:ext cx="5298208" cy="503229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87FC31AD-FBB3-4219-A758-D6F7594A0A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671" y="1232452"/>
              <a:ext cx="4715122" cy="443990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7" name="Picture 2" descr="It says in the story of noah that god regretted making man on the earth.  Does this mean god is not all knowing? | Debate.org">
            <a:extLst>
              <a:ext uri="{FF2B5EF4-FFF2-40B4-BE49-F238E27FC236}">
                <a16:creationId xmlns:a16="http://schemas.microsoft.com/office/drawing/2014/main" id="{1FD36DF6-1178-466B-87DE-CDC0806781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224" y="1335918"/>
            <a:ext cx="5151511" cy="3615096"/>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21E3CF4-5CED-4075-AE0D-7F4AEC7A87FD}"/>
              </a:ext>
            </a:extLst>
          </p:cNvPr>
          <p:cNvSpPr/>
          <p:nvPr/>
        </p:nvSpPr>
        <p:spPr>
          <a:xfrm>
            <a:off x="5907112" y="566943"/>
            <a:ext cx="5532284"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Who’s this guy?</a:t>
            </a:r>
          </a:p>
        </p:txBody>
      </p:sp>
      <p:sp>
        <p:nvSpPr>
          <p:cNvPr id="7" name="TextBox 6">
            <a:extLst>
              <a:ext uri="{FF2B5EF4-FFF2-40B4-BE49-F238E27FC236}">
                <a16:creationId xmlns:a16="http://schemas.microsoft.com/office/drawing/2014/main" id="{377730BE-0C88-4878-8F23-76BFFD2B0ED7}"/>
              </a:ext>
            </a:extLst>
          </p:cNvPr>
          <p:cNvSpPr txBox="1"/>
          <p:nvPr/>
        </p:nvSpPr>
        <p:spPr>
          <a:xfrm>
            <a:off x="7617041" y="2947386"/>
            <a:ext cx="3968318" cy="369332"/>
          </a:xfrm>
          <a:prstGeom prst="rect">
            <a:avLst/>
          </a:prstGeom>
          <a:noFill/>
        </p:spPr>
        <p:txBody>
          <a:bodyPr wrap="square" rtlCol="0">
            <a:spAutoFit/>
          </a:bodyPr>
          <a:lstStyle/>
          <a:p>
            <a:r>
              <a:rPr lang="en-US" dirty="0"/>
              <a:t>IF you said god that is correct!</a:t>
            </a:r>
          </a:p>
        </p:txBody>
      </p:sp>
    </p:spTree>
    <p:extLst>
      <p:ext uri="{BB962C8B-B14F-4D97-AF65-F5344CB8AC3E}">
        <p14:creationId xmlns:p14="http://schemas.microsoft.com/office/powerpoint/2010/main" val="37204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6" name="Picture 4">
            <a:extLst>
              <a:ext uri="{FF2B5EF4-FFF2-40B4-BE49-F238E27FC236}">
                <a16:creationId xmlns:a16="http://schemas.microsoft.com/office/drawing/2014/main" id="{B60E8055-CD88-49A9-8A01-59F3F487A6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43"/>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9" name="Freeform: Shape 138">
            <a:extLst>
              <a:ext uri="{FF2B5EF4-FFF2-40B4-BE49-F238E27FC236}">
                <a16:creationId xmlns:a16="http://schemas.microsoft.com/office/drawing/2014/main" id="{3EC0ED83-BE8E-4179-8395-6B4B699E6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399" y="4451075"/>
            <a:ext cx="5603449" cy="2406925"/>
          </a:xfrm>
          <a:custGeom>
            <a:avLst/>
            <a:gdLst>
              <a:gd name="connsiteX0" fmla="*/ 2651867 w 5603449"/>
              <a:gd name="connsiteY0" fmla="*/ 42 h 2406925"/>
              <a:gd name="connsiteX1" fmla="*/ 4346005 w 5603449"/>
              <a:gd name="connsiteY1" fmla="*/ 626282 h 2406925"/>
              <a:gd name="connsiteX2" fmla="*/ 4713169 w 5603449"/>
              <a:gd name="connsiteY2" fmla="*/ 865826 h 2406925"/>
              <a:gd name="connsiteX3" fmla="*/ 5539664 w 5603449"/>
              <a:gd name="connsiteY3" fmla="*/ 1594994 h 2406925"/>
              <a:gd name="connsiteX4" fmla="*/ 5603449 w 5603449"/>
              <a:gd name="connsiteY4" fmla="*/ 1728783 h 2406925"/>
              <a:gd name="connsiteX5" fmla="*/ 5603449 w 5603449"/>
              <a:gd name="connsiteY5" fmla="*/ 2406925 h 2406925"/>
              <a:gd name="connsiteX6" fmla="*/ 0 w 5603449"/>
              <a:gd name="connsiteY6" fmla="*/ 2406925 h 2406925"/>
              <a:gd name="connsiteX7" fmla="*/ 79882 w 5603449"/>
              <a:gd name="connsiteY7" fmla="*/ 2248428 h 2406925"/>
              <a:gd name="connsiteX8" fmla="*/ 249326 w 5603449"/>
              <a:gd name="connsiteY8" fmla="*/ 1932853 h 2406925"/>
              <a:gd name="connsiteX9" fmla="*/ 379920 w 5603449"/>
              <a:gd name="connsiteY9" fmla="*/ 1690788 h 2406925"/>
              <a:gd name="connsiteX10" fmla="*/ 1665077 w 5603449"/>
              <a:gd name="connsiteY10" fmla="*/ 209863 h 2406925"/>
              <a:gd name="connsiteX11" fmla="*/ 2651867 w 5603449"/>
              <a:gd name="connsiteY11" fmla="*/ 42 h 240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03449" h="2406925">
                <a:moveTo>
                  <a:pt x="2651867" y="42"/>
                </a:moveTo>
                <a:cubicBezTo>
                  <a:pt x="3192816" y="3372"/>
                  <a:pt x="3735103" y="208628"/>
                  <a:pt x="4346005" y="626282"/>
                </a:cubicBezTo>
                <a:cubicBezTo>
                  <a:pt x="4473926" y="713755"/>
                  <a:pt x="4595564" y="791097"/>
                  <a:pt x="4713169" y="865826"/>
                </a:cubicBezTo>
                <a:cubicBezTo>
                  <a:pt x="5139734" y="1136988"/>
                  <a:pt x="5377925" y="1298128"/>
                  <a:pt x="5539664" y="1594994"/>
                </a:cubicBezTo>
                <a:lnTo>
                  <a:pt x="5603449" y="1728783"/>
                </a:lnTo>
                <a:lnTo>
                  <a:pt x="5603449" y="2406925"/>
                </a:lnTo>
                <a:lnTo>
                  <a:pt x="0" y="2406925"/>
                </a:lnTo>
                <a:lnTo>
                  <a:pt x="79882" y="2248428"/>
                </a:lnTo>
                <a:cubicBezTo>
                  <a:pt x="134445" y="2144710"/>
                  <a:pt x="191483" y="2039521"/>
                  <a:pt x="249326" y="1932853"/>
                </a:cubicBezTo>
                <a:cubicBezTo>
                  <a:pt x="292040" y="1854194"/>
                  <a:pt x="336117" y="1772817"/>
                  <a:pt x="379920" y="1690788"/>
                </a:cubicBezTo>
                <a:cubicBezTo>
                  <a:pt x="772047" y="956620"/>
                  <a:pt x="1073295" y="456850"/>
                  <a:pt x="1665077" y="209863"/>
                </a:cubicBezTo>
                <a:cubicBezTo>
                  <a:pt x="2003211" y="68739"/>
                  <a:pt x="2327299" y="-1956"/>
                  <a:pt x="2651867" y="42"/>
                </a:cubicBezTo>
                <a:close/>
              </a:path>
            </a:pathLst>
          </a:custGeom>
          <a:solidFill>
            <a:srgbClr val="FFFFFF">
              <a:alpha val="6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1" name="Freeform: Shape 140">
            <a:extLst>
              <a:ext uri="{FF2B5EF4-FFF2-40B4-BE49-F238E27FC236}">
                <a16:creationId xmlns:a16="http://schemas.microsoft.com/office/drawing/2014/main" id="{E10699CF-EF22-4E7A-BAB8-CA52991C9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299" y="4258854"/>
            <a:ext cx="5775701" cy="2599146"/>
          </a:xfrm>
          <a:custGeom>
            <a:avLst/>
            <a:gdLst>
              <a:gd name="connsiteX0" fmla="*/ 2849789 w 5775701"/>
              <a:gd name="connsiteY0" fmla="*/ 37 h 2599146"/>
              <a:gd name="connsiteX1" fmla="*/ 4660004 w 5775701"/>
              <a:gd name="connsiteY1" fmla="*/ 667544 h 2599146"/>
              <a:gd name="connsiteX2" fmla="*/ 5052262 w 5775701"/>
              <a:gd name="connsiteY2" fmla="*/ 923043 h 2599146"/>
              <a:gd name="connsiteX3" fmla="*/ 5764303 w 5775701"/>
              <a:gd name="connsiteY3" fmla="*/ 1458777 h 2599146"/>
              <a:gd name="connsiteX4" fmla="*/ 5775700 w 5775701"/>
              <a:gd name="connsiteY4" fmla="*/ 1473047 h 2599146"/>
              <a:gd name="connsiteX5" fmla="*/ 5775701 w 5775701"/>
              <a:gd name="connsiteY5" fmla="*/ 2599146 h 2599146"/>
              <a:gd name="connsiteX6" fmla="*/ 0 w 5775701"/>
              <a:gd name="connsiteY6" fmla="*/ 2599146 h 2599146"/>
              <a:gd name="connsiteX7" fmla="*/ 99637 w 5775701"/>
              <a:gd name="connsiteY7" fmla="*/ 2401841 h 2599146"/>
              <a:gd name="connsiteX8" fmla="*/ 280920 w 5775701"/>
              <a:gd name="connsiteY8" fmla="*/ 2064848 h 2599146"/>
              <a:gd name="connsiteX9" fmla="*/ 420638 w 5775701"/>
              <a:gd name="connsiteY9" fmla="*/ 1806355 h 2599146"/>
              <a:gd name="connsiteX10" fmla="*/ 1795039 w 5775701"/>
              <a:gd name="connsiteY10" fmla="*/ 224629 h 2599146"/>
              <a:gd name="connsiteX11" fmla="*/ 2849789 w 5775701"/>
              <a:gd name="connsiteY11" fmla="*/ 37 h 259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75701" h="2599146">
                <a:moveTo>
                  <a:pt x="2849789" y="37"/>
                </a:moveTo>
                <a:cubicBezTo>
                  <a:pt x="3427921" y="3265"/>
                  <a:pt x="4007362" y="222053"/>
                  <a:pt x="4660004" y="667544"/>
                </a:cubicBezTo>
                <a:cubicBezTo>
                  <a:pt x="4796665" y="760846"/>
                  <a:pt x="4926617" y="843339"/>
                  <a:pt x="5052262" y="923043"/>
                </a:cubicBezTo>
                <a:cubicBezTo>
                  <a:pt x="5377778" y="1129628"/>
                  <a:pt x="5600612" y="1276344"/>
                  <a:pt x="5764303" y="1458777"/>
                </a:cubicBezTo>
                <a:lnTo>
                  <a:pt x="5775700" y="1473047"/>
                </a:lnTo>
                <a:lnTo>
                  <a:pt x="5775701" y="2599146"/>
                </a:lnTo>
                <a:lnTo>
                  <a:pt x="0" y="2599146"/>
                </a:lnTo>
                <a:lnTo>
                  <a:pt x="99637" y="2401841"/>
                </a:lnTo>
                <a:cubicBezTo>
                  <a:pt x="158014" y="2291085"/>
                  <a:pt x="219036" y="2178756"/>
                  <a:pt x="280920" y="2064848"/>
                </a:cubicBezTo>
                <a:cubicBezTo>
                  <a:pt x="326618" y="1980851"/>
                  <a:pt x="373774" y="1893951"/>
                  <a:pt x="420638" y="1806355"/>
                </a:cubicBezTo>
                <a:cubicBezTo>
                  <a:pt x="840166" y="1022363"/>
                  <a:pt x="1162427" y="488656"/>
                  <a:pt x="1795039" y="224629"/>
                </a:cubicBezTo>
                <a:cubicBezTo>
                  <a:pt x="2156504" y="73767"/>
                  <a:pt x="2502911" y="-1899"/>
                  <a:pt x="2849789" y="37"/>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3" name="Freeform: Shape 142">
            <a:extLst>
              <a:ext uri="{FF2B5EF4-FFF2-40B4-BE49-F238E27FC236}">
                <a16:creationId xmlns:a16="http://schemas.microsoft.com/office/drawing/2014/main" id="{556E2316-1D18-4FA2-BDE9-F6E178BF21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312" y="4560077"/>
            <a:ext cx="5410537" cy="2297923"/>
          </a:xfrm>
          <a:custGeom>
            <a:avLst/>
            <a:gdLst>
              <a:gd name="connsiteX0" fmla="*/ 2495125 w 5410537"/>
              <a:gd name="connsiteY0" fmla="*/ 207 h 2297923"/>
              <a:gd name="connsiteX1" fmla="*/ 4086507 w 5410537"/>
              <a:gd name="connsiteY1" fmla="*/ 607462 h 2297923"/>
              <a:gd name="connsiteX2" fmla="*/ 4431780 w 5410537"/>
              <a:gd name="connsiteY2" fmla="*/ 837612 h 2297923"/>
              <a:gd name="connsiteX3" fmla="*/ 5271130 w 5410537"/>
              <a:gd name="connsiteY3" fmla="*/ 1665805 h 2297923"/>
              <a:gd name="connsiteX4" fmla="*/ 5369192 w 5410537"/>
              <a:gd name="connsiteY4" fmla="*/ 1947596 h 2297923"/>
              <a:gd name="connsiteX5" fmla="*/ 5410537 w 5410537"/>
              <a:gd name="connsiteY5" fmla="*/ 2133764 h 2297923"/>
              <a:gd name="connsiteX6" fmla="*/ 5410537 w 5410537"/>
              <a:gd name="connsiteY6" fmla="*/ 2297923 h 2297923"/>
              <a:gd name="connsiteX7" fmla="*/ 0 w 5410537"/>
              <a:gd name="connsiteY7" fmla="*/ 2297923 h 2297923"/>
              <a:gd name="connsiteX8" fmla="*/ 90869 w 5410537"/>
              <a:gd name="connsiteY8" fmla="*/ 2114793 h 2297923"/>
              <a:gd name="connsiteX9" fmla="*/ 248649 w 5410537"/>
              <a:gd name="connsiteY9" fmla="*/ 1816544 h 2297923"/>
              <a:gd name="connsiteX10" fmla="*/ 370257 w 5410537"/>
              <a:gd name="connsiteY10" fmla="*/ 1587775 h 2297923"/>
              <a:gd name="connsiteX11" fmla="*/ 1570295 w 5410537"/>
              <a:gd name="connsiteY11" fmla="*/ 191878 h 2297923"/>
              <a:gd name="connsiteX12" fmla="*/ 2495125 w 5410537"/>
              <a:gd name="connsiteY12" fmla="*/ 207 h 229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10537" h="2297923">
                <a:moveTo>
                  <a:pt x="2495125" y="207"/>
                </a:moveTo>
                <a:cubicBezTo>
                  <a:pt x="3002542" y="7471"/>
                  <a:pt x="3511955" y="206405"/>
                  <a:pt x="4086507" y="607462"/>
                </a:cubicBezTo>
                <a:cubicBezTo>
                  <a:pt x="4206817" y="691458"/>
                  <a:pt x="4321194" y="765791"/>
                  <a:pt x="4431780" y="837612"/>
                </a:cubicBezTo>
                <a:cubicBezTo>
                  <a:pt x="4890189" y="1135457"/>
                  <a:pt x="5117289" y="1295036"/>
                  <a:pt x="5271130" y="1665805"/>
                </a:cubicBezTo>
                <a:cubicBezTo>
                  <a:pt x="5309319" y="1757843"/>
                  <a:pt x="5342014" y="1851832"/>
                  <a:pt x="5369192" y="1947596"/>
                </a:cubicBezTo>
                <a:lnTo>
                  <a:pt x="5410537" y="2133764"/>
                </a:lnTo>
                <a:lnTo>
                  <a:pt x="5410537" y="2297923"/>
                </a:lnTo>
                <a:lnTo>
                  <a:pt x="0" y="2297923"/>
                </a:lnTo>
                <a:lnTo>
                  <a:pt x="90869" y="2114793"/>
                </a:lnTo>
                <a:cubicBezTo>
                  <a:pt x="141668" y="2016761"/>
                  <a:pt x="194783" y="1917352"/>
                  <a:pt x="248649" y="1816544"/>
                </a:cubicBezTo>
                <a:cubicBezTo>
                  <a:pt x="288425" y="1742209"/>
                  <a:pt x="329470" y="1665303"/>
                  <a:pt x="370257" y="1587775"/>
                </a:cubicBezTo>
                <a:cubicBezTo>
                  <a:pt x="735379" y="893902"/>
                  <a:pt x="1016114" y="421821"/>
                  <a:pt x="1570295" y="191878"/>
                </a:cubicBezTo>
                <a:cubicBezTo>
                  <a:pt x="1886945" y="60492"/>
                  <a:pt x="2190676" y="-4151"/>
                  <a:pt x="2495125" y="207"/>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 name="TextBox 3">
            <a:extLst>
              <a:ext uri="{FF2B5EF4-FFF2-40B4-BE49-F238E27FC236}">
                <a16:creationId xmlns:a16="http://schemas.microsoft.com/office/drawing/2014/main" id="{419E8B07-63AD-48C6-B1A0-D7059C93FEDF}"/>
              </a:ext>
            </a:extLst>
          </p:cNvPr>
          <p:cNvSpPr txBox="1"/>
          <p:nvPr/>
        </p:nvSpPr>
        <p:spPr>
          <a:xfrm>
            <a:off x="7505380" y="5423023"/>
            <a:ext cx="3962400" cy="1200329"/>
          </a:xfrm>
          <a:prstGeom prst="rect">
            <a:avLst/>
          </a:prstGeom>
          <a:noFill/>
          <a:ln>
            <a:noFill/>
          </a:ln>
        </p:spPr>
        <p:txBody>
          <a:bodyPr wrap="square" rtlCol="0">
            <a:spAutoFit/>
          </a:bodyPr>
          <a:lstStyle/>
          <a:p>
            <a:r>
              <a:rPr lang="en-US" dirty="0"/>
              <a:t>Louis was a major patron of the arts. He supported the musician and composer Jean-Baptiste Lully, who created French Opera </a:t>
            </a:r>
          </a:p>
        </p:txBody>
      </p:sp>
      <p:sp>
        <p:nvSpPr>
          <p:cNvPr id="5" name="TextBox 4">
            <a:extLst>
              <a:ext uri="{FF2B5EF4-FFF2-40B4-BE49-F238E27FC236}">
                <a16:creationId xmlns:a16="http://schemas.microsoft.com/office/drawing/2014/main" id="{2F51F413-7D2D-44D1-ADC2-A30DD904BEC7}"/>
              </a:ext>
            </a:extLst>
          </p:cNvPr>
          <p:cNvSpPr txBox="1"/>
          <p:nvPr/>
        </p:nvSpPr>
        <p:spPr>
          <a:xfrm>
            <a:off x="96716" y="6211659"/>
            <a:ext cx="5999283" cy="646331"/>
          </a:xfrm>
          <a:prstGeom prst="rect">
            <a:avLst/>
          </a:prstGeom>
          <a:noFill/>
        </p:spPr>
        <p:txBody>
          <a:bodyPr wrap="square" rtlCol="0">
            <a:spAutoFit/>
          </a:bodyPr>
          <a:lstStyle/>
          <a:p>
            <a:r>
              <a:rPr lang="en-US" dirty="0">
                <a:solidFill>
                  <a:srgbClr val="00B0F0"/>
                </a:solidFill>
                <a:hlinkClick r:id="rId3">
                  <a:extLst>
                    <a:ext uri="{A12FA001-AC4F-418D-AE19-62706E023703}">
                      <ahyp:hlinkClr xmlns:ahyp="http://schemas.microsoft.com/office/drawing/2018/hyperlinkcolor" val="tx"/>
                    </a:ext>
                  </a:extLst>
                </a:hlinkClick>
              </a:rPr>
              <a:t>https://www.youtube.com/watch?v=cB2qGfyzJRU</a:t>
            </a:r>
            <a:endParaRPr lang="en-US" dirty="0">
              <a:solidFill>
                <a:srgbClr val="00B0F0"/>
              </a:solidFill>
            </a:endParaRPr>
          </a:p>
          <a:p>
            <a:endParaRPr lang="en-US" dirty="0"/>
          </a:p>
        </p:txBody>
      </p:sp>
      <p:sp>
        <p:nvSpPr>
          <p:cNvPr id="6" name="Rectangle 5">
            <a:extLst>
              <a:ext uri="{FF2B5EF4-FFF2-40B4-BE49-F238E27FC236}">
                <a16:creationId xmlns:a16="http://schemas.microsoft.com/office/drawing/2014/main" id="{B48EFFC1-AB1E-47BB-8AC5-9EE83659A8A2}"/>
              </a:ext>
            </a:extLst>
          </p:cNvPr>
          <p:cNvSpPr/>
          <p:nvPr/>
        </p:nvSpPr>
        <p:spPr>
          <a:xfrm>
            <a:off x="1100698" y="69258"/>
            <a:ext cx="8506368"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Enriching French Culture</a:t>
            </a:r>
          </a:p>
        </p:txBody>
      </p:sp>
    </p:spTree>
    <p:extLst>
      <p:ext uri="{BB962C8B-B14F-4D97-AF65-F5344CB8AC3E}">
        <p14:creationId xmlns:p14="http://schemas.microsoft.com/office/powerpoint/2010/main" val="165457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4338" name="Picture 2" descr="Secrets of the Louvre Museum in Paris | Architectural Digest">
            <a:extLst>
              <a:ext uri="{FF2B5EF4-FFF2-40B4-BE49-F238E27FC236}">
                <a16:creationId xmlns:a16="http://schemas.microsoft.com/office/drawing/2014/main" id="{BD800C73-F9F6-4DB6-829E-2918CD3475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413"/>
          <a:stretch/>
        </p:blipFill>
        <p:spPr bwMode="auto">
          <a:xfrm>
            <a:off x="-2684170" y="-122257"/>
            <a:ext cx="994706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Shape 72">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75" name="Freeform: Shape 74">
            <a:extLst>
              <a:ext uri="{FF2B5EF4-FFF2-40B4-BE49-F238E27FC236}">
                <a16:creationId xmlns:a16="http://schemas.microsoft.com/office/drawing/2014/main" id="{8B598134-D292-43E6-9C55-1171980469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1834" y="0"/>
            <a:ext cx="4980168" cy="6858000"/>
          </a:xfrm>
          <a:custGeom>
            <a:avLst/>
            <a:gdLst>
              <a:gd name="connsiteX0" fmla="*/ 1623023 w 4901771"/>
              <a:gd name="connsiteY0" fmla="*/ 0 h 6858000"/>
              <a:gd name="connsiteX1" fmla="*/ 2716256 w 4901771"/>
              <a:gd name="connsiteY1" fmla="*/ 0 h 6858000"/>
              <a:gd name="connsiteX2" fmla="*/ 3496422 w 4901771"/>
              <a:gd name="connsiteY2" fmla="*/ 0 h 6858000"/>
              <a:gd name="connsiteX3" fmla="*/ 4544484 w 4901771"/>
              <a:gd name="connsiteY3" fmla="*/ 0 h 6858000"/>
              <a:gd name="connsiteX4" fmla="*/ 4710787 w 4901771"/>
              <a:gd name="connsiteY4" fmla="*/ 0 h 6858000"/>
              <a:gd name="connsiteX5" fmla="*/ 4901771 w 4901771"/>
              <a:gd name="connsiteY5" fmla="*/ 0 h 6858000"/>
              <a:gd name="connsiteX6" fmla="*/ 4901771 w 4901771"/>
              <a:gd name="connsiteY6" fmla="*/ 6858000 h 6858000"/>
              <a:gd name="connsiteX7" fmla="*/ 4710787 w 4901771"/>
              <a:gd name="connsiteY7" fmla="*/ 6858000 h 6858000"/>
              <a:gd name="connsiteX8" fmla="*/ 4544484 w 4901771"/>
              <a:gd name="connsiteY8" fmla="*/ 6858000 h 6858000"/>
              <a:gd name="connsiteX9" fmla="*/ 3496422 w 4901771"/>
              <a:gd name="connsiteY9" fmla="*/ 6858000 h 6858000"/>
              <a:gd name="connsiteX10" fmla="*/ 2716256 w 4901771"/>
              <a:gd name="connsiteY10" fmla="*/ 6858000 h 6858000"/>
              <a:gd name="connsiteX11" fmla="*/ 2502754 w 4901771"/>
              <a:gd name="connsiteY11" fmla="*/ 6858000 h 6858000"/>
              <a:gd name="connsiteX12" fmla="*/ 2390998 w 4901771"/>
              <a:gd name="connsiteY12" fmla="*/ 6780599 h 6858000"/>
              <a:gd name="connsiteX13" fmla="*/ 1874350 w 4901771"/>
              <a:gd name="connsiteY13" fmla="*/ 6374814 h 6858000"/>
              <a:gd name="connsiteX14" fmla="*/ 0 w 4901771"/>
              <a:gd name="connsiteY14" fmla="*/ 3621656 h 6858000"/>
              <a:gd name="connsiteX15" fmla="*/ 1600899 w 4901771"/>
              <a:gd name="connsiteY15"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TextBox 4">
            <a:extLst>
              <a:ext uri="{FF2B5EF4-FFF2-40B4-BE49-F238E27FC236}">
                <a16:creationId xmlns:a16="http://schemas.microsoft.com/office/drawing/2014/main" id="{DB12A110-2EF4-4763-8892-71A7EB215BA3}"/>
              </a:ext>
            </a:extLst>
          </p:cNvPr>
          <p:cNvSpPr txBox="1"/>
          <p:nvPr/>
        </p:nvSpPr>
        <p:spPr>
          <a:xfrm>
            <a:off x="7211834" y="1045597"/>
            <a:ext cx="4980166" cy="5812403"/>
          </a:xfrm>
          <a:prstGeom prst="rect">
            <a:avLst/>
          </a:prstGeom>
        </p:spPr>
        <p:txBody>
          <a:bodyPr vert="horz" lIns="109728" tIns="109728" rIns="109728" bIns="91440" rtlCol="0">
            <a:noAutofit/>
          </a:bodyPr>
          <a:lstStyle/>
          <a:p>
            <a:pPr>
              <a:lnSpc>
                <a:spcPct val="130000"/>
              </a:lnSpc>
              <a:spcBef>
                <a:spcPts val="930"/>
              </a:spcBef>
              <a:buFont typeface="Corbel" panose="020B0503020204020204" pitchFamily="34" charset="0"/>
            </a:pPr>
            <a:r>
              <a:rPr lang="en-US" sz="1400" spc="150" dirty="0">
                <a:solidFill>
                  <a:schemeClr val="tx1">
                    <a:lumMod val="75000"/>
                    <a:lumOff val="25000"/>
                  </a:schemeClr>
                </a:solidFill>
              </a:rPr>
              <a:t>He supported writers and painters and made certain ones very </a:t>
            </a:r>
            <a:r>
              <a:rPr lang="en-US" sz="1400" spc="150" dirty="0" err="1">
                <a:solidFill>
                  <a:schemeClr val="tx1">
                    <a:lumMod val="75000"/>
                    <a:lumOff val="25000"/>
                  </a:schemeClr>
                </a:solidFill>
              </a:rPr>
              <a:t>very</a:t>
            </a:r>
            <a:r>
              <a:rPr lang="en-US" sz="1400" spc="150" dirty="0">
                <a:solidFill>
                  <a:schemeClr val="tx1">
                    <a:lumMod val="75000"/>
                    <a:lumOff val="25000"/>
                  </a:schemeClr>
                </a:solidFill>
              </a:rPr>
              <a:t> successful based on his liking of their pieces. When Louis moved from the Louvre Palace in Paris to Versailles, he made the Louvre an art gallery! That you can still visit today!</a:t>
            </a:r>
          </a:p>
          <a:p>
            <a:pPr>
              <a:lnSpc>
                <a:spcPct val="130000"/>
              </a:lnSpc>
              <a:spcBef>
                <a:spcPts val="930"/>
              </a:spcBef>
              <a:buFont typeface="Corbel" panose="020B0503020204020204" pitchFamily="34" charset="0"/>
            </a:pPr>
            <a:r>
              <a:rPr lang="en-US" sz="1400" b="1" spc="150" dirty="0">
                <a:solidFill>
                  <a:schemeClr val="tx1">
                    <a:lumMod val="75000"/>
                    <a:lumOff val="25000"/>
                  </a:schemeClr>
                </a:solidFill>
              </a:rPr>
              <a:t>Anyone every heard of the Louvre?</a:t>
            </a:r>
          </a:p>
          <a:p>
            <a:pPr>
              <a:lnSpc>
                <a:spcPct val="130000"/>
              </a:lnSpc>
              <a:spcBef>
                <a:spcPts val="930"/>
              </a:spcBef>
              <a:buFont typeface="Corbel" panose="020B0503020204020204" pitchFamily="34" charset="0"/>
            </a:pPr>
            <a:endParaRPr lang="en-US" sz="1400" spc="150" dirty="0">
              <a:solidFill>
                <a:schemeClr val="tx1">
                  <a:lumMod val="75000"/>
                  <a:lumOff val="25000"/>
                </a:schemeClr>
              </a:solidFill>
            </a:endParaRPr>
          </a:p>
          <a:p>
            <a:pPr>
              <a:lnSpc>
                <a:spcPct val="130000"/>
              </a:lnSpc>
              <a:spcBef>
                <a:spcPts val="930"/>
              </a:spcBef>
              <a:buFont typeface="Corbel" panose="020B0503020204020204" pitchFamily="34" charset="0"/>
            </a:pPr>
            <a:r>
              <a:rPr lang="en-US" sz="1400" spc="150" dirty="0">
                <a:solidFill>
                  <a:schemeClr val="tx1">
                    <a:lumMod val="75000"/>
                    <a:lumOff val="25000"/>
                  </a:schemeClr>
                </a:solidFill>
              </a:rPr>
              <a:t>French art, architecture and cooking became the standard by which all others were judged. </a:t>
            </a:r>
          </a:p>
          <a:p>
            <a:pPr>
              <a:lnSpc>
                <a:spcPct val="130000"/>
              </a:lnSpc>
              <a:spcBef>
                <a:spcPts val="930"/>
              </a:spcBef>
              <a:buFont typeface="Corbel" panose="020B0503020204020204" pitchFamily="34" charset="0"/>
            </a:pPr>
            <a:endParaRPr lang="en-US" sz="1400" spc="150" dirty="0">
              <a:solidFill>
                <a:schemeClr val="tx1">
                  <a:lumMod val="75000"/>
                  <a:lumOff val="25000"/>
                </a:schemeClr>
              </a:solidFill>
            </a:endParaRPr>
          </a:p>
          <a:p>
            <a:pPr>
              <a:lnSpc>
                <a:spcPct val="130000"/>
              </a:lnSpc>
              <a:spcBef>
                <a:spcPts val="930"/>
              </a:spcBef>
              <a:buFont typeface="Corbel" panose="020B0503020204020204" pitchFamily="34" charset="0"/>
            </a:pPr>
            <a:r>
              <a:rPr lang="en-US" sz="1400" spc="150" dirty="0">
                <a:solidFill>
                  <a:schemeClr val="tx1">
                    <a:lumMod val="75000"/>
                    <a:lumOff val="25000"/>
                  </a:schemeClr>
                </a:solidFill>
              </a:rPr>
              <a:t>Other European rulers copied the palace of Versailles and hired French tutors, dancing masters, composers and fencing instructors.</a:t>
            </a:r>
          </a:p>
          <a:p>
            <a:pPr>
              <a:lnSpc>
                <a:spcPct val="130000"/>
              </a:lnSpc>
              <a:spcBef>
                <a:spcPts val="930"/>
              </a:spcBef>
              <a:buFont typeface="Corbel" panose="020B0503020204020204" pitchFamily="34" charset="0"/>
            </a:pPr>
            <a:r>
              <a:rPr lang="en-US" sz="1400" spc="150" dirty="0">
                <a:solidFill>
                  <a:schemeClr val="tx1">
                    <a:lumMod val="75000"/>
                    <a:lumOff val="25000"/>
                  </a:schemeClr>
                </a:solidFill>
              </a:rPr>
              <a:t>French became the language of cultured people throughout Europe.</a:t>
            </a:r>
          </a:p>
        </p:txBody>
      </p:sp>
      <p:sp>
        <p:nvSpPr>
          <p:cNvPr id="11" name="Rectangle 10">
            <a:extLst>
              <a:ext uri="{FF2B5EF4-FFF2-40B4-BE49-F238E27FC236}">
                <a16:creationId xmlns:a16="http://schemas.microsoft.com/office/drawing/2014/main" id="{0DBA4648-3C15-4449-B509-836907853741}"/>
              </a:ext>
            </a:extLst>
          </p:cNvPr>
          <p:cNvSpPr/>
          <p:nvPr/>
        </p:nvSpPr>
        <p:spPr>
          <a:xfrm>
            <a:off x="1752993" y="122267"/>
            <a:ext cx="8506368"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Enriching French Culture</a:t>
            </a:r>
          </a:p>
        </p:txBody>
      </p:sp>
    </p:spTree>
    <p:extLst>
      <p:ext uri="{BB962C8B-B14F-4D97-AF65-F5344CB8AC3E}">
        <p14:creationId xmlns:p14="http://schemas.microsoft.com/office/powerpoint/2010/main" val="2211262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Picture 3" descr="Subtle clouds">
            <a:extLst>
              <a:ext uri="{FF2B5EF4-FFF2-40B4-BE49-F238E27FC236}">
                <a16:creationId xmlns:a16="http://schemas.microsoft.com/office/drawing/2014/main" id="{97DD778B-5DFF-4BEC-B521-EF6E5F7B0C02}"/>
              </a:ext>
            </a:extLst>
          </p:cNvPr>
          <p:cNvPicPr>
            <a:picLocks noChangeAspect="1"/>
          </p:cNvPicPr>
          <p:nvPr/>
        </p:nvPicPr>
        <p:blipFill rotWithShape="1">
          <a:blip r:embed="rId2"/>
          <a:srcRect t="2918" r="-1" b="12473"/>
          <a:stretch/>
        </p:blipFill>
        <p:spPr>
          <a:xfrm>
            <a:off x="3048" y="10"/>
            <a:ext cx="12188952" cy="6857990"/>
          </a:xfrm>
          <a:prstGeom prst="rect">
            <a:avLst/>
          </a:prstGeom>
        </p:spPr>
      </p:pic>
      <p:grpSp>
        <p:nvGrpSpPr>
          <p:cNvPr id="11" name="Group 10">
            <a:extLst>
              <a:ext uri="{FF2B5EF4-FFF2-40B4-BE49-F238E27FC236}">
                <a16:creationId xmlns:a16="http://schemas.microsoft.com/office/drawing/2014/main" id="{FB8CE58F-407C-497E-B723-21FD8C6D35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9937" y="721297"/>
            <a:ext cx="5565913" cy="5415406"/>
            <a:chOff x="797792" y="912854"/>
            <a:chExt cx="5298208" cy="5032292"/>
          </a:xfrm>
        </p:grpSpPr>
        <p:sp>
          <p:nvSpPr>
            <p:cNvPr id="12" name="Freeform: Shape 11">
              <a:extLst>
                <a:ext uri="{FF2B5EF4-FFF2-40B4-BE49-F238E27FC236}">
                  <a16:creationId xmlns:a16="http://schemas.microsoft.com/office/drawing/2014/main" id="{1BE70332-ECAF-47BB-8C7B-BD049452F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1439" y="1056388"/>
              <a:ext cx="4968823" cy="4748064"/>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716D9361-A35A-4DC8-AAB9-04FD2D6FEE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7792" y="912854"/>
              <a:ext cx="5298208" cy="503229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87FC31AD-FBB3-4219-A758-D6F7594A0A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671" y="1232452"/>
              <a:ext cx="4715122" cy="443990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7" name="Picture 2" descr="It says in the story of noah that god regretted making man on the earth.  Does this mean god is not all knowing? | Debate.org">
            <a:extLst>
              <a:ext uri="{FF2B5EF4-FFF2-40B4-BE49-F238E27FC236}">
                <a16:creationId xmlns:a16="http://schemas.microsoft.com/office/drawing/2014/main" id="{1FD36DF6-1178-466B-87DE-CDC0806781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849" y="1385953"/>
            <a:ext cx="5151511" cy="3615096"/>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7054428-EC3D-4329-AB71-577972746E51}"/>
              </a:ext>
            </a:extLst>
          </p:cNvPr>
          <p:cNvSpPr/>
          <p:nvPr/>
        </p:nvSpPr>
        <p:spPr>
          <a:xfrm>
            <a:off x="4792871" y="242918"/>
            <a:ext cx="713387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Who’s beneath God?</a:t>
            </a:r>
          </a:p>
        </p:txBody>
      </p:sp>
      <p:sp>
        <p:nvSpPr>
          <p:cNvPr id="18" name="Arrow: Bent-Up 17">
            <a:extLst>
              <a:ext uri="{FF2B5EF4-FFF2-40B4-BE49-F238E27FC236}">
                <a16:creationId xmlns:a16="http://schemas.microsoft.com/office/drawing/2014/main" id="{F5B34B1E-EEBA-4BEA-9641-CBB76095874A}"/>
              </a:ext>
            </a:extLst>
          </p:cNvPr>
          <p:cNvSpPr/>
          <p:nvPr/>
        </p:nvSpPr>
        <p:spPr>
          <a:xfrm flipV="1">
            <a:off x="6610736" y="1665001"/>
            <a:ext cx="1917576" cy="1018997"/>
          </a:xfrm>
          <a:prstGeom prst="bentUpArrow">
            <a:avLst>
              <a:gd name="adj1" fmla="val 25000"/>
              <a:gd name="adj2" fmla="val 2592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IS IT GOOD TO BE THE KING - 50 IS NOT OLD | Crown tattoo men, King crown  tattoo, Crown tattoo design">
            <a:extLst>
              <a:ext uri="{FF2B5EF4-FFF2-40B4-BE49-F238E27FC236}">
                <a16:creationId xmlns:a16="http://schemas.microsoft.com/office/drawing/2014/main" id="{D9190A05-8413-4263-86CB-04A488CB20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659" t="4363" r="10033" b="6709"/>
          <a:stretch/>
        </p:blipFill>
        <p:spPr bwMode="auto">
          <a:xfrm>
            <a:off x="7130660" y="3278029"/>
            <a:ext cx="3150758" cy="344604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AAD16252-6F11-4287-89AD-44895C25BFD8}"/>
              </a:ext>
            </a:extLst>
          </p:cNvPr>
          <p:cNvSpPr txBox="1"/>
          <p:nvPr/>
        </p:nvSpPr>
        <p:spPr>
          <a:xfrm>
            <a:off x="8877670" y="1473693"/>
            <a:ext cx="2604393" cy="923330"/>
          </a:xfrm>
          <a:prstGeom prst="rect">
            <a:avLst/>
          </a:prstGeom>
          <a:noFill/>
        </p:spPr>
        <p:txBody>
          <a:bodyPr wrap="square" rtlCol="0">
            <a:spAutoFit/>
          </a:bodyPr>
          <a:lstStyle/>
          <a:p>
            <a:r>
              <a:rPr lang="en-US" dirty="0"/>
              <a:t>The King because it is his Divine right to be</a:t>
            </a:r>
          </a:p>
        </p:txBody>
      </p:sp>
    </p:spTree>
    <p:extLst>
      <p:ext uri="{BB962C8B-B14F-4D97-AF65-F5344CB8AC3E}">
        <p14:creationId xmlns:p14="http://schemas.microsoft.com/office/powerpoint/2010/main" val="277878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Picture 3" descr="Subtle clouds">
            <a:extLst>
              <a:ext uri="{FF2B5EF4-FFF2-40B4-BE49-F238E27FC236}">
                <a16:creationId xmlns:a16="http://schemas.microsoft.com/office/drawing/2014/main" id="{97DD778B-5DFF-4BEC-B521-EF6E5F7B0C02}"/>
              </a:ext>
            </a:extLst>
          </p:cNvPr>
          <p:cNvPicPr>
            <a:picLocks noChangeAspect="1"/>
          </p:cNvPicPr>
          <p:nvPr/>
        </p:nvPicPr>
        <p:blipFill rotWithShape="1">
          <a:blip r:embed="rId2"/>
          <a:srcRect t="2918" r="-1" b="12473"/>
          <a:stretch/>
        </p:blipFill>
        <p:spPr>
          <a:xfrm>
            <a:off x="3048" y="10"/>
            <a:ext cx="12188952" cy="6857990"/>
          </a:xfrm>
          <a:prstGeom prst="rect">
            <a:avLst/>
          </a:prstGeom>
        </p:spPr>
      </p:pic>
      <p:grpSp>
        <p:nvGrpSpPr>
          <p:cNvPr id="11" name="Group 10">
            <a:extLst>
              <a:ext uri="{FF2B5EF4-FFF2-40B4-BE49-F238E27FC236}">
                <a16:creationId xmlns:a16="http://schemas.microsoft.com/office/drawing/2014/main" id="{FB8CE58F-407C-497E-B723-21FD8C6D35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9937" y="721297"/>
            <a:ext cx="5565913" cy="5415406"/>
            <a:chOff x="797792" y="912854"/>
            <a:chExt cx="5298208" cy="5032292"/>
          </a:xfrm>
        </p:grpSpPr>
        <p:sp>
          <p:nvSpPr>
            <p:cNvPr id="12" name="Freeform: Shape 11">
              <a:extLst>
                <a:ext uri="{FF2B5EF4-FFF2-40B4-BE49-F238E27FC236}">
                  <a16:creationId xmlns:a16="http://schemas.microsoft.com/office/drawing/2014/main" id="{1BE70332-ECAF-47BB-8C7B-BD049452F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1439" y="1056388"/>
              <a:ext cx="4968823" cy="4748064"/>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716D9361-A35A-4DC8-AAB9-04FD2D6FEE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7792" y="912854"/>
              <a:ext cx="5298208" cy="503229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87FC31AD-FBB3-4219-A758-D6F7594A0A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671" y="1232452"/>
              <a:ext cx="4715122" cy="443990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7" name="Picture 2" descr="It says in the story of noah that god regretted making man on the earth.  Does this mean god is not all knowing? | Debate.org">
            <a:extLst>
              <a:ext uri="{FF2B5EF4-FFF2-40B4-BE49-F238E27FC236}">
                <a16:creationId xmlns:a16="http://schemas.microsoft.com/office/drawing/2014/main" id="{1FD36DF6-1178-466B-87DE-CDC0806781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57774"/>
            <a:ext cx="2439730" cy="1712091"/>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pic>
        <p:nvPicPr>
          <p:cNvPr id="2052" name="Picture 4" descr="IS IT GOOD TO BE THE KING - 50 IS NOT OLD | Crown tattoo men, King crown  tattoo, Crown tattoo design">
            <a:extLst>
              <a:ext uri="{FF2B5EF4-FFF2-40B4-BE49-F238E27FC236}">
                <a16:creationId xmlns:a16="http://schemas.microsoft.com/office/drawing/2014/main" id="{D9190A05-8413-4263-86CB-04A488CB20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659" t="4363" r="10033" b="6709"/>
          <a:stretch/>
        </p:blipFill>
        <p:spPr bwMode="auto">
          <a:xfrm>
            <a:off x="2583178" y="1524356"/>
            <a:ext cx="2175376" cy="2379247"/>
          </a:xfrm>
          <a:prstGeom prst="rect">
            <a:avLst/>
          </a:prstGeom>
          <a:noFill/>
          <a:extLst>
            <a:ext uri="{909E8E84-426E-40DD-AFC4-6F175D3DCCD1}">
              <a14:hiddenFill xmlns:a14="http://schemas.microsoft.com/office/drawing/2010/main">
                <a:solidFill>
                  <a:srgbClr val="FFFFFF"/>
                </a:solidFill>
              </a14:hiddenFill>
            </a:ext>
          </a:extLst>
        </p:spPr>
      </p:pic>
      <p:sp>
        <p:nvSpPr>
          <p:cNvPr id="18" name="Arrow: Bent-Up 17">
            <a:extLst>
              <a:ext uri="{FF2B5EF4-FFF2-40B4-BE49-F238E27FC236}">
                <a16:creationId xmlns:a16="http://schemas.microsoft.com/office/drawing/2014/main" id="{F5B34B1E-EEBA-4BEA-9641-CBB76095874A}"/>
              </a:ext>
            </a:extLst>
          </p:cNvPr>
          <p:cNvSpPr/>
          <p:nvPr/>
        </p:nvSpPr>
        <p:spPr>
          <a:xfrm flipV="1">
            <a:off x="2588138" y="505359"/>
            <a:ext cx="1104973" cy="755270"/>
          </a:xfrm>
          <a:prstGeom prst="bentUpArrow">
            <a:avLst>
              <a:gd name="adj1" fmla="val 25000"/>
              <a:gd name="adj2" fmla="val 2592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Bent-Up 14">
            <a:extLst>
              <a:ext uri="{FF2B5EF4-FFF2-40B4-BE49-F238E27FC236}">
                <a16:creationId xmlns:a16="http://schemas.microsoft.com/office/drawing/2014/main" id="{A37AC892-74C6-4E47-A9C9-94330919FDF9}"/>
              </a:ext>
            </a:extLst>
          </p:cNvPr>
          <p:cNvSpPr/>
          <p:nvPr/>
        </p:nvSpPr>
        <p:spPr>
          <a:xfrm flipV="1">
            <a:off x="4731921" y="2673730"/>
            <a:ext cx="1104973" cy="755270"/>
          </a:xfrm>
          <a:prstGeom prst="bentUpArrow">
            <a:avLst>
              <a:gd name="adj1" fmla="val 25000"/>
              <a:gd name="adj2" fmla="val 2592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483638C-56F9-48AD-9F7F-4072909E3A89}"/>
              </a:ext>
            </a:extLst>
          </p:cNvPr>
          <p:cNvSpPr/>
          <p:nvPr/>
        </p:nvSpPr>
        <p:spPr>
          <a:xfrm>
            <a:off x="4643024" y="3614024"/>
            <a:ext cx="4418197" cy="1323439"/>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3 Estate’s </a:t>
            </a:r>
          </a:p>
          <a:p>
            <a:pPr algn="ctr"/>
            <a:r>
              <a:rPr lang="en-US" sz="4000" dirty="0">
                <a:ln w="0"/>
                <a:effectLst>
                  <a:outerShdw blurRad="38100" dist="19050" dir="2700000" algn="tl" rotWithShape="0">
                    <a:schemeClr val="dk1">
                      <a:alpha val="40000"/>
                    </a:schemeClr>
                  </a:outerShdw>
                </a:effectLst>
              </a:rPr>
              <a:t>Or Social Classes</a:t>
            </a:r>
            <a:endParaRPr lang="en-US" sz="4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79033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Picture 3" descr="Subtle clouds">
            <a:extLst>
              <a:ext uri="{FF2B5EF4-FFF2-40B4-BE49-F238E27FC236}">
                <a16:creationId xmlns:a16="http://schemas.microsoft.com/office/drawing/2014/main" id="{97DD778B-5DFF-4BEC-B521-EF6E5F7B0C02}"/>
              </a:ext>
            </a:extLst>
          </p:cNvPr>
          <p:cNvPicPr>
            <a:picLocks noChangeAspect="1"/>
          </p:cNvPicPr>
          <p:nvPr/>
        </p:nvPicPr>
        <p:blipFill rotWithShape="1">
          <a:blip r:embed="rId2"/>
          <a:srcRect t="2918" r="-1" b="12473"/>
          <a:stretch/>
        </p:blipFill>
        <p:spPr>
          <a:xfrm>
            <a:off x="14769" y="-152395"/>
            <a:ext cx="12188952" cy="6857990"/>
          </a:xfrm>
          <a:prstGeom prst="rect">
            <a:avLst/>
          </a:prstGeom>
        </p:spPr>
      </p:pic>
      <p:grpSp>
        <p:nvGrpSpPr>
          <p:cNvPr id="11" name="Group 10">
            <a:extLst>
              <a:ext uri="{FF2B5EF4-FFF2-40B4-BE49-F238E27FC236}">
                <a16:creationId xmlns:a16="http://schemas.microsoft.com/office/drawing/2014/main" id="{FB8CE58F-407C-497E-B723-21FD8C6D35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9937" y="721297"/>
            <a:ext cx="5565913" cy="5415406"/>
            <a:chOff x="797792" y="912854"/>
            <a:chExt cx="5298208" cy="5032292"/>
          </a:xfrm>
        </p:grpSpPr>
        <p:sp>
          <p:nvSpPr>
            <p:cNvPr id="12" name="Freeform: Shape 11">
              <a:extLst>
                <a:ext uri="{FF2B5EF4-FFF2-40B4-BE49-F238E27FC236}">
                  <a16:creationId xmlns:a16="http://schemas.microsoft.com/office/drawing/2014/main" id="{1BE70332-ECAF-47BB-8C7B-BD049452F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1439" y="1056388"/>
              <a:ext cx="4968823" cy="4748064"/>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716D9361-A35A-4DC8-AAB9-04FD2D6FEE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7792" y="912854"/>
              <a:ext cx="5298208" cy="503229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87FC31AD-FBB3-4219-A758-D6F7594A0A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671" y="1232452"/>
              <a:ext cx="4715122" cy="443990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2052" name="Picture 4" descr="IS IT GOOD TO BE THE KING - 50 IS NOT OLD | Crown tattoo men, King crown  tattoo, Crown tattoo design">
            <a:extLst>
              <a:ext uri="{FF2B5EF4-FFF2-40B4-BE49-F238E27FC236}">
                <a16:creationId xmlns:a16="http://schemas.microsoft.com/office/drawing/2014/main" id="{D9190A05-8413-4263-86CB-04A488CB20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59" t="4363" r="10033" b="6709"/>
          <a:stretch/>
        </p:blipFill>
        <p:spPr bwMode="auto">
          <a:xfrm>
            <a:off x="1500777" y="1014858"/>
            <a:ext cx="2175376" cy="2379247"/>
          </a:xfrm>
          <a:prstGeom prst="rect">
            <a:avLst/>
          </a:prstGeom>
          <a:noFill/>
          <a:extLst>
            <a:ext uri="{909E8E84-426E-40DD-AFC4-6F175D3DCCD1}">
              <a14:hiddenFill xmlns:a14="http://schemas.microsoft.com/office/drawing/2010/main">
                <a:solidFill>
                  <a:srgbClr val="FFFFFF"/>
                </a:solidFill>
              </a14:hiddenFill>
            </a:ext>
          </a:extLst>
        </p:spPr>
      </p:pic>
      <p:sp>
        <p:nvSpPr>
          <p:cNvPr id="18" name="Arrow: Bent-Up 17">
            <a:extLst>
              <a:ext uri="{FF2B5EF4-FFF2-40B4-BE49-F238E27FC236}">
                <a16:creationId xmlns:a16="http://schemas.microsoft.com/office/drawing/2014/main" id="{F5B34B1E-EEBA-4BEA-9641-CBB76095874A}"/>
              </a:ext>
            </a:extLst>
          </p:cNvPr>
          <p:cNvSpPr/>
          <p:nvPr/>
        </p:nvSpPr>
        <p:spPr>
          <a:xfrm flipV="1">
            <a:off x="1881576" y="420225"/>
            <a:ext cx="1104973" cy="755270"/>
          </a:xfrm>
          <a:prstGeom prst="bentUpArrow">
            <a:avLst>
              <a:gd name="adj1" fmla="val 25000"/>
              <a:gd name="adj2" fmla="val 2592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Bent-Up 14">
            <a:extLst>
              <a:ext uri="{FF2B5EF4-FFF2-40B4-BE49-F238E27FC236}">
                <a16:creationId xmlns:a16="http://schemas.microsoft.com/office/drawing/2014/main" id="{A37AC892-74C6-4E47-A9C9-94330919FDF9}"/>
              </a:ext>
            </a:extLst>
          </p:cNvPr>
          <p:cNvSpPr/>
          <p:nvPr/>
        </p:nvSpPr>
        <p:spPr>
          <a:xfrm flipV="1">
            <a:off x="3830555" y="1376039"/>
            <a:ext cx="1104973" cy="755270"/>
          </a:xfrm>
          <a:prstGeom prst="bentUpArrow">
            <a:avLst>
              <a:gd name="adj1" fmla="val 25000"/>
              <a:gd name="adj2" fmla="val 2592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483638C-56F9-48AD-9F7F-4072909E3A89}"/>
              </a:ext>
            </a:extLst>
          </p:cNvPr>
          <p:cNvSpPr/>
          <p:nvPr/>
        </p:nvSpPr>
        <p:spPr>
          <a:xfrm>
            <a:off x="3830555" y="2432381"/>
            <a:ext cx="2997937" cy="707886"/>
          </a:xfrm>
          <a:prstGeom prst="rect">
            <a:avLst/>
          </a:prstGeom>
          <a:noFill/>
        </p:spPr>
        <p:txBody>
          <a:bodyPr wrap="none" lIns="91440" tIns="45720" rIns="91440" bIns="45720">
            <a:spAutoFit/>
          </a:bodyPr>
          <a:lstStyle/>
          <a:p>
            <a:pPr algn="ctr"/>
            <a:r>
              <a:rPr lang="en-US" sz="4000" dirty="0">
                <a:ln w="0"/>
                <a:effectLst>
                  <a:outerShdw blurRad="38100" dist="19050" dir="2700000" algn="tl" rotWithShape="0">
                    <a:schemeClr val="dk1">
                      <a:alpha val="40000"/>
                    </a:schemeClr>
                  </a:outerShdw>
                </a:effectLst>
              </a:rPr>
              <a:t>First Estate</a:t>
            </a:r>
            <a:endParaRPr lang="en-US" sz="4000" b="0" cap="none" spc="0" dirty="0">
              <a:ln w="0"/>
              <a:solidFill>
                <a:schemeClr val="tx1"/>
              </a:solidFill>
              <a:effectLst>
                <a:outerShdw blurRad="38100" dist="19050" dir="2700000" algn="tl" rotWithShape="0">
                  <a:schemeClr val="dk1">
                    <a:alpha val="40000"/>
                  </a:schemeClr>
                </a:outerShdw>
              </a:effectLst>
            </a:endParaRPr>
          </a:p>
        </p:txBody>
      </p:sp>
      <p:pic>
        <p:nvPicPr>
          <p:cNvPr id="17" name="Picture 2" descr="It says in the story of noah that god regretted making man on the earth.  Does this mean god is not all knowing? | Debate.org">
            <a:extLst>
              <a:ext uri="{FF2B5EF4-FFF2-40B4-BE49-F238E27FC236}">
                <a16:creationId xmlns:a16="http://schemas.microsoft.com/office/drawing/2014/main" id="{1FD36DF6-1178-466B-87DE-CDC0806781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 y="57774"/>
            <a:ext cx="1878528" cy="1318265"/>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2" name="AutoShape 2">
            <a:extLst>
              <a:ext uri="{FF2B5EF4-FFF2-40B4-BE49-F238E27FC236}">
                <a16:creationId xmlns:a16="http://schemas.microsoft.com/office/drawing/2014/main" id="{9C4F3C9C-F1F3-46BF-B7E1-A6FFD2E70F1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Graphic 7">
            <a:extLst>
              <a:ext uri="{FF2B5EF4-FFF2-40B4-BE49-F238E27FC236}">
                <a16:creationId xmlns:a16="http://schemas.microsoft.com/office/drawing/2014/main" id="{8650F38E-A5B6-4054-A89B-E765F27E485A}"/>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12331" r="66297" b="24164"/>
          <a:stretch/>
        </p:blipFill>
        <p:spPr>
          <a:xfrm>
            <a:off x="3813457" y="3378503"/>
            <a:ext cx="3112833" cy="2636773"/>
          </a:xfrm>
          <a:prstGeom prst="rect">
            <a:avLst/>
          </a:prstGeom>
        </p:spPr>
      </p:pic>
      <p:sp>
        <p:nvSpPr>
          <p:cNvPr id="10" name="TextBox 9">
            <a:extLst>
              <a:ext uri="{FF2B5EF4-FFF2-40B4-BE49-F238E27FC236}">
                <a16:creationId xmlns:a16="http://schemas.microsoft.com/office/drawing/2014/main" id="{8C481F65-19FA-45FD-A470-D526D368AAAA}"/>
              </a:ext>
            </a:extLst>
          </p:cNvPr>
          <p:cNvSpPr txBox="1"/>
          <p:nvPr/>
        </p:nvSpPr>
        <p:spPr>
          <a:xfrm>
            <a:off x="7548464" y="3454184"/>
            <a:ext cx="4065973" cy="1200329"/>
          </a:xfrm>
          <a:prstGeom prst="rect">
            <a:avLst/>
          </a:prstGeom>
          <a:noFill/>
        </p:spPr>
        <p:txBody>
          <a:bodyPr wrap="square" rtlCol="0">
            <a:spAutoFit/>
          </a:bodyPr>
          <a:lstStyle/>
          <a:p>
            <a:r>
              <a:rPr lang="en-US" dirty="0"/>
              <a:t>These are the Clergy. Priests, nuns, monks etc..  They lived in chateaux and palaces and collected tax from peasants</a:t>
            </a:r>
          </a:p>
        </p:txBody>
      </p:sp>
      <p:sp>
        <p:nvSpPr>
          <p:cNvPr id="16" name="Star: 7 Points 15">
            <a:extLst>
              <a:ext uri="{FF2B5EF4-FFF2-40B4-BE49-F238E27FC236}">
                <a16:creationId xmlns:a16="http://schemas.microsoft.com/office/drawing/2014/main" id="{8D390A74-C674-460C-B78D-BA491E7F276A}"/>
              </a:ext>
            </a:extLst>
          </p:cNvPr>
          <p:cNvSpPr/>
          <p:nvPr/>
        </p:nvSpPr>
        <p:spPr>
          <a:xfrm>
            <a:off x="6720662" y="875759"/>
            <a:ext cx="3232770" cy="2036282"/>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They only make 2.2% of the population</a:t>
            </a:r>
          </a:p>
        </p:txBody>
      </p:sp>
    </p:spTree>
    <p:extLst>
      <p:ext uri="{BB962C8B-B14F-4D97-AF65-F5344CB8AC3E}">
        <p14:creationId xmlns:p14="http://schemas.microsoft.com/office/powerpoint/2010/main" val="1985977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Picture 3" descr="Subtle clouds">
            <a:extLst>
              <a:ext uri="{FF2B5EF4-FFF2-40B4-BE49-F238E27FC236}">
                <a16:creationId xmlns:a16="http://schemas.microsoft.com/office/drawing/2014/main" id="{97DD778B-5DFF-4BEC-B521-EF6E5F7B0C02}"/>
              </a:ext>
            </a:extLst>
          </p:cNvPr>
          <p:cNvPicPr>
            <a:picLocks noChangeAspect="1"/>
          </p:cNvPicPr>
          <p:nvPr/>
        </p:nvPicPr>
        <p:blipFill rotWithShape="1">
          <a:blip r:embed="rId2"/>
          <a:srcRect t="2918" r="-1" b="12473"/>
          <a:stretch/>
        </p:blipFill>
        <p:spPr>
          <a:xfrm>
            <a:off x="-618" y="-80338"/>
            <a:ext cx="12188952" cy="6857990"/>
          </a:xfrm>
          <a:prstGeom prst="rect">
            <a:avLst/>
          </a:prstGeom>
        </p:spPr>
      </p:pic>
      <p:grpSp>
        <p:nvGrpSpPr>
          <p:cNvPr id="11" name="Group 10">
            <a:extLst>
              <a:ext uri="{FF2B5EF4-FFF2-40B4-BE49-F238E27FC236}">
                <a16:creationId xmlns:a16="http://schemas.microsoft.com/office/drawing/2014/main" id="{FB8CE58F-407C-497E-B723-21FD8C6D35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9937" y="721297"/>
            <a:ext cx="5565913" cy="5415406"/>
            <a:chOff x="797792" y="912854"/>
            <a:chExt cx="5298208" cy="5032292"/>
          </a:xfrm>
        </p:grpSpPr>
        <p:sp>
          <p:nvSpPr>
            <p:cNvPr id="12" name="Freeform: Shape 11">
              <a:extLst>
                <a:ext uri="{FF2B5EF4-FFF2-40B4-BE49-F238E27FC236}">
                  <a16:creationId xmlns:a16="http://schemas.microsoft.com/office/drawing/2014/main" id="{1BE70332-ECAF-47BB-8C7B-BD049452F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1439" y="1056388"/>
              <a:ext cx="4968823" cy="4748064"/>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716D9361-A35A-4DC8-AAB9-04FD2D6FEE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7792" y="912854"/>
              <a:ext cx="5298208" cy="503229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87FC31AD-FBB3-4219-A758-D6F7594A0A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671" y="1232452"/>
              <a:ext cx="4715122" cy="443990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2052" name="Picture 4" descr="IS IT GOOD TO BE THE KING - 50 IS NOT OLD | Crown tattoo men, King crown  tattoo, Crown tattoo design">
            <a:extLst>
              <a:ext uri="{FF2B5EF4-FFF2-40B4-BE49-F238E27FC236}">
                <a16:creationId xmlns:a16="http://schemas.microsoft.com/office/drawing/2014/main" id="{D9190A05-8413-4263-86CB-04A488CB20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59" t="4363" r="10033" b="6709"/>
          <a:stretch/>
        </p:blipFill>
        <p:spPr bwMode="auto">
          <a:xfrm>
            <a:off x="798611" y="456632"/>
            <a:ext cx="1020785" cy="1116451"/>
          </a:xfrm>
          <a:prstGeom prst="rect">
            <a:avLst/>
          </a:prstGeom>
          <a:noFill/>
          <a:extLst>
            <a:ext uri="{909E8E84-426E-40DD-AFC4-6F175D3DCCD1}">
              <a14:hiddenFill xmlns:a14="http://schemas.microsoft.com/office/drawing/2010/main">
                <a:solidFill>
                  <a:srgbClr val="FFFFFF"/>
                </a:solidFill>
              </a14:hiddenFill>
            </a:ext>
          </a:extLst>
        </p:spPr>
      </p:pic>
      <p:sp>
        <p:nvSpPr>
          <p:cNvPr id="18" name="Arrow: Bent-Up 17">
            <a:extLst>
              <a:ext uri="{FF2B5EF4-FFF2-40B4-BE49-F238E27FC236}">
                <a16:creationId xmlns:a16="http://schemas.microsoft.com/office/drawing/2014/main" id="{F5B34B1E-EEBA-4BEA-9641-CBB76095874A}"/>
              </a:ext>
            </a:extLst>
          </p:cNvPr>
          <p:cNvSpPr/>
          <p:nvPr/>
        </p:nvSpPr>
        <p:spPr>
          <a:xfrm flipV="1">
            <a:off x="983919" y="174955"/>
            <a:ext cx="399985" cy="301072"/>
          </a:xfrm>
          <a:prstGeom prst="bentUpArrow">
            <a:avLst>
              <a:gd name="adj1" fmla="val 25000"/>
              <a:gd name="adj2" fmla="val 2592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Bent-Up 14">
            <a:extLst>
              <a:ext uri="{FF2B5EF4-FFF2-40B4-BE49-F238E27FC236}">
                <a16:creationId xmlns:a16="http://schemas.microsoft.com/office/drawing/2014/main" id="{A37AC892-74C6-4E47-A9C9-94330919FDF9}"/>
              </a:ext>
            </a:extLst>
          </p:cNvPr>
          <p:cNvSpPr/>
          <p:nvPr/>
        </p:nvSpPr>
        <p:spPr>
          <a:xfrm flipV="1">
            <a:off x="1833860" y="923071"/>
            <a:ext cx="608280" cy="487450"/>
          </a:xfrm>
          <a:prstGeom prst="bentUpArrow">
            <a:avLst>
              <a:gd name="adj1" fmla="val 25000"/>
              <a:gd name="adj2" fmla="val 2592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483638C-56F9-48AD-9F7F-4072909E3A89}"/>
              </a:ext>
            </a:extLst>
          </p:cNvPr>
          <p:cNvSpPr/>
          <p:nvPr/>
        </p:nvSpPr>
        <p:spPr>
          <a:xfrm>
            <a:off x="709937" y="1376751"/>
            <a:ext cx="3271581" cy="276999"/>
          </a:xfrm>
          <a:prstGeom prst="rect">
            <a:avLst/>
          </a:prstGeom>
          <a:noFill/>
        </p:spPr>
        <p:txBody>
          <a:bodyPr wrap="square" lIns="91440" tIns="45720" rIns="91440" bIns="45720">
            <a:spAutoFit/>
          </a:bodyPr>
          <a:lstStyle/>
          <a:p>
            <a:pPr algn="ctr"/>
            <a:r>
              <a:rPr lang="en-US" sz="1200" dirty="0">
                <a:ln w="0"/>
                <a:effectLst>
                  <a:outerShdw blurRad="38100" dist="19050" dir="2700000" algn="tl" rotWithShape="0">
                    <a:schemeClr val="dk1">
                      <a:alpha val="40000"/>
                    </a:schemeClr>
                  </a:outerShdw>
                </a:effectLst>
              </a:rPr>
              <a:t>First Estate</a:t>
            </a:r>
            <a:endParaRPr lang="en-US" sz="1200" b="0" cap="none" spc="0" dirty="0">
              <a:ln w="0"/>
              <a:solidFill>
                <a:schemeClr val="tx1"/>
              </a:solidFill>
              <a:effectLst>
                <a:outerShdw blurRad="38100" dist="19050" dir="2700000" algn="tl" rotWithShape="0">
                  <a:schemeClr val="dk1">
                    <a:alpha val="40000"/>
                  </a:schemeClr>
                </a:outerShdw>
              </a:effectLst>
            </a:endParaRPr>
          </a:p>
        </p:txBody>
      </p:sp>
      <p:pic>
        <p:nvPicPr>
          <p:cNvPr id="17" name="Picture 2" descr="It says in the story of noah that god regretted making man on the earth.  Does this mean god is not all knowing? | Debate.org">
            <a:extLst>
              <a:ext uri="{FF2B5EF4-FFF2-40B4-BE49-F238E27FC236}">
                <a16:creationId xmlns:a16="http://schemas.microsoft.com/office/drawing/2014/main" id="{1FD36DF6-1178-466B-87DE-CDC0806781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9" y="-90813"/>
            <a:ext cx="954686" cy="669955"/>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2" name="AutoShape 2">
            <a:extLst>
              <a:ext uri="{FF2B5EF4-FFF2-40B4-BE49-F238E27FC236}">
                <a16:creationId xmlns:a16="http://schemas.microsoft.com/office/drawing/2014/main" id="{9C4F3C9C-F1F3-46BF-B7E1-A6FFD2E70F1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Graphic 7">
            <a:extLst>
              <a:ext uri="{FF2B5EF4-FFF2-40B4-BE49-F238E27FC236}">
                <a16:creationId xmlns:a16="http://schemas.microsoft.com/office/drawing/2014/main" id="{8650F38E-A5B6-4054-A89B-E765F27E485A}"/>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12331" r="66297" b="24164"/>
          <a:stretch/>
        </p:blipFill>
        <p:spPr>
          <a:xfrm>
            <a:off x="1626799" y="1653750"/>
            <a:ext cx="1437855" cy="1217957"/>
          </a:xfrm>
          <a:prstGeom prst="rect">
            <a:avLst/>
          </a:prstGeom>
        </p:spPr>
      </p:pic>
      <p:sp>
        <p:nvSpPr>
          <p:cNvPr id="10" name="TextBox 9">
            <a:extLst>
              <a:ext uri="{FF2B5EF4-FFF2-40B4-BE49-F238E27FC236}">
                <a16:creationId xmlns:a16="http://schemas.microsoft.com/office/drawing/2014/main" id="{8C481F65-19FA-45FD-A470-D526D368AAAA}"/>
              </a:ext>
            </a:extLst>
          </p:cNvPr>
          <p:cNvSpPr txBox="1"/>
          <p:nvPr/>
        </p:nvSpPr>
        <p:spPr>
          <a:xfrm>
            <a:off x="2715004" y="855014"/>
            <a:ext cx="4072406" cy="646331"/>
          </a:xfrm>
          <a:prstGeom prst="rect">
            <a:avLst/>
          </a:prstGeom>
          <a:noFill/>
        </p:spPr>
        <p:txBody>
          <a:bodyPr wrap="square" rtlCol="0">
            <a:spAutoFit/>
          </a:bodyPr>
          <a:lstStyle/>
          <a:p>
            <a:r>
              <a:rPr lang="en-US" sz="1200" dirty="0"/>
              <a:t>These are the Clergy. Priests, nuns, monks etc..  They lived in chateaux and palaces and collected tax from peasants</a:t>
            </a:r>
          </a:p>
        </p:txBody>
      </p:sp>
      <p:sp>
        <p:nvSpPr>
          <p:cNvPr id="16" name="Arrow: Bent-Up 15">
            <a:extLst>
              <a:ext uri="{FF2B5EF4-FFF2-40B4-BE49-F238E27FC236}">
                <a16:creationId xmlns:a16="http://schemas.microsoft.com/office/drawing/2014/main" id="{4FD0FE2B-59D4-4C81-8364-56333C4E4D62}"/>
              </a:ext>
            </a:extLst>
          </p:cNvPr>
          <p:cNvSpPr/>
          <p:nvPr/>
        </p:nvSpPr>
        <p:spPr>
          <a:xfrm flipV="1">
            <a:off x="3116380" y="2011063"/>
            <a:ext cx="1708161" cy="857909"/>
          </a:xfrm>
          <a:prstGeom prst="bentUpArrow">
            <a:avLst>
              <a:gd name="adj1" fmla="val 25000"/>
              <a:gd name="adj2" fmla="val 2592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BD860C2-34F2-41A7-BDB4-078802D87DFA}"/>
              </a:ext>
            </a:extLst>
          </p:cNvPr>
          <p:cNvSpPr/>
          <p:nvPr/>
        </p:nvSpPr>
        <p:spPr>
          <a:xfrm>
            <a:off x="2801122" y="3011127"/>
            <a:ext cx="3730508"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Second Estate</a:t>
            </a:r>
          </a:p>
        </p:txBody>
      </p:sp>
      <p:pic>
        <p:nvPicPr>
          <p:cNvPr id="7" name="Graphic 6">
            <a:extLst>
              <a:ext uri="{FF2B5EF4-FFF2-40B4-BE49-F238E27FC236}">
                <a16:creationId xmlns:a16="http://schemas.microsoft.com/office/drawing/2014/main" id="{B409A019-E99A-432F-AFCD-2DFCEE210579}"/>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33389" t="13138" r="33399" b="22967"/>
          <a:stretch/>
        </p:blipFill>
        <p:spPr>
          <a:xfrm>
            <a:off x="3080405" y="3683607"/>
            <a:ext cx="3097214" cy="2810409"/>
          </a:xfrm>
          <a:prstGeom prst="rect">
            <a:avLst/>
          </a:prstGeom>
        </p:spPr>
      </p:pic>
      <p:sp>
        <p:nvSpPr>
          <p:cNvPr id="19" name="TextBox 18">
            <a:extLst>
              <a:ext uri="{FF2B5EF4-FFF2-40B4-BE49-F238E27FC236}">
                <a16:creationId xmlns:a16="http://schemas.microsoft.com/office/drawing/2014/main" id="{E1D396EB-8580-430D-ADF4-B2AE70B25EA0}"/>
              </a:ext>
            </a:extLst>
          </p:cNvPr>
          <p:cNvSpPr txBox="1"/>
          <p:nvPr/>
        </p:nvSpPr>
        <p:spPr>
          <a:xfrm>
            <a:off x="7611155" y="1889386"/>
            <a:ext cx="3730508" cy="4247317"/>
          </a:xfrm>
          <a:prstGeom prst="rect">
            <a:avLst/>
          </a:prstGeom>
          <a:noFill/>
        </p:spPr>
        <p:txBody>
          <a:bodyPr wrap="square" rtlCol="0">
            <a:spAutoFit/>
          </a:bodyPr>
          <a:lstStyle/>
          <a:p>
            <a:r>
              <a:rPr lang="en-US" dirty="0"/>
              <a:t>These are the Nobles, they had complete control over the peasants and did not have to do military service. They also did not have to pay taxes and collected tolls from people using roads and markets.</a:t>
            </a:r>
          </a:p>
          <a:p>
            <a:endParaRPr lang="en-US" dirty="0"/>
          </a:p>
          <a:p>
            <a:r>
              <a:rPr lang="en-US" dirty="0"/>
              <a:t>There were two kinds of Nobles, those that were born Nobles and those that received status from the king in return for services or money. They were called “Nobles of the Robe”</a:t>
            </a:r>
          </a:p>
        </p:txBody>
      </p:sp>
      <p:sp>
        <p:nvSpPr>
          <p:cNvPr id="20" name="Rectangle 19">
            <a:extLst>
              <a:ext uri="{FF2B5EF4-FFF2-40B4-BE49-F238E27FC236}">
                <a16:creationId xmlns:a16="http://schemas.microsoft.com/office/drawing/2014/main" id="{667DAAA3-00F5-4708-857D-92D0C24F8D09}"/>
              </a:ext>
            </a:extLst>
          </p:cNvPr>
          <p:cNvSpPr/>
          <p:nvPr/>
        </p:nvSpPr>
        <p:spPr>
          <a:xfrm>
            <a:off x="1265085" y="5469963"/>
            <a:ext cx="7317965"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They LOVED to party</a:t>
            </a:r>
          </a:p>
        </p:txBody>
      </p:sp>
      <p:sp>
        <p:nvSpPr>
          <p:cNvPr id="21" name="Star: 7 Points 20">
            <a:extLst>
              <a:ext uri="{FF2B5EF4-FFF2-40B4-BE49-F238E27FC236}">
                <a16:creationId xmlns:a16="http://schemas.microsoft.com/office/drawing/2014/main" id="{48B1F069-C811-4FB3-887C-6728464CD1BC}"/>
              </a:ext>
            </a:extLst>
          </p:cNvPr>
          <p:cNvSpPr/>
          <p:nvPr/>
        </p:nvSpPr>
        <p:spPr>
          <a:xfrm>
            <a:off x="7403978" y="174955"/>
            <a:ext cx="2734322" cy="1457841"/>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They make up 1 % of the population </a:t>
            </a:r>
          </a:p>
        </p:txBody>
      </p:sp>
    </p:spTree>
    <p:extLst>
      <p:ext uri="{BB962C8B-B14F-4D97-AF65-F5344CB8AC3E}">
        <p14:creationId xmlns:p14="http://schemas.microsoft.com/office/powerpoint/2010/main" val="221690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Picture 3" descr="Subtle clouds">
            <a:extLst>
              <a:ext uri="{FF2B5EF4-FFF2-40B4-BE49-F238E27FC236}">
                <a16:creationId xmlns:a16="http://schemas.microsoft.com/office/drawing/2014/main" id="{97DD778B-5DFF-4BEC-B521-EF6E5F7B0C02}"/>
              </a:ext>
            </a:extLst>
          </p:cNvPr>
          <p:cNvPicPr>
            <a:picLocks noChangeAspect="1"/>
          </p:cNvPicPr>
          <p:nvPr/>
        </p:nvPicPr>
        <p:blipFill rotWithShape="1">
          <a:blip r:embed="rId2"/>
          <a:srcRect t="2918" r="-1" b="12473"/>
          <a:stretch/>
        </p:blipFill>
        <p:spPr>
          <a:xfrm>
            <a:off x="-618" y="-80338"/>
            <a:ext cx="12188952" cy="6857990"/>
          </a:xfrm>
          <a:prstGeom prst="rect">
            <a:avLst/>
          </a:prstGeom>
        </p:spPr>
      </p:pic>
      <p:grpSp>
        <p:nvGrpSpPr>
          <p:cNvPr id="11" name="Group 10">
            <a:extLst>
              <a:ext uri="{FF2B5EF4-FFF2-40B4-BE49-F238E27FC236}">
                <a16:creationId xmlns:a16="http://schemas.microsoft.com/office/drawing/2014/main" id="{FB8CE58F-407C-497E-B723-21FD8C6D35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9937" y="721297"/>
            <a:ext cx="5565913" cy="5415406"/>
            <a:chOff x="797792" y="912854"/>
            <a:chExt cx="5298208" cy="5032292"/>
          </a:xfrm>
        </p:grpSpPr>
        <p:sp>
          <p:nvSpPr>
            <p:cNvPr id="12" name="Freeform: Shape 11">
              <a:extLst>
                <a:ext uri="{FF2B5EF4-FFF2-40B4-BE49-F238E27FC236}">
                  <a16:creationId xmlns:a16="http://schemas.microsoft.com/office/drawing/2014/main" id="{1BE70332-ECAF-47BB-8C7B-BD049452F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1439" y="1056388"/>
              <a:ext cx="4968823" cy="4748064"/>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716D9361-A35A-4DC8-AAB9-04FD2D6FEE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7792" y="912854"/>
              <a:ext cx="5298208" cy="503229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87FC31AD-FBB3-4219-A758-D6F7594A0A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671" y="1232452"/>
              <a:ext cx="4715122" cy="443990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2052" name="Picture 4" descr="IS IT GOOD TO BE THE KING - 50 IS NOT OLD | Crown tattoo men, King crown  tattoo, Crown tattoo design">
            <a:extLst>
              <a:ext uri="{FF2B5EF4-FFF2-40B4-BE49-F238E27FC236}">
                <a16:creationId xmlns:a16="http://schemas.microsoft.com/office/drawing/2014/main" id="{D9190A05-8413-4263-86CB-04A488CB20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59" t="4363" r="10033" b="6709"/>
          <a:stretch/>
        </p:blipFill>
        <p:spPr bwMode="auto">
          <a:xfrm>
            <a:off x="492809" y="208683"/>
            <a:ext cx="590948" cy="646331"/>
          </a:xfrm>
          <a:prstGeom prst="rect">
            <a:avLst/>
          </a:prstGeom>
          <a:noFill/>
          <a:extLst>
            <a:ext uri="{909E8E84-426E-40DD-AFC4-6F175D3DCCD1}">
              <a14:hiddenFill xmlns:a14="http://schemas.microsoft.com/office/drawing/2010/main">
                <a:solidFill>
                  <a:srgbClr val="FFFFFF"/>
                </a:solidFill>
              </a14:hiddenFill>
            </a:ext>
          </a:extLst>
        </p:spPr>
      </p:pic>
      <p:sp>
        <p:nvSpPr>
          <p:cNvPr id="18" name="Arrow: Bent-Up 17">
            <a:extLst>
              <a:ext uri="{FF2B5EF4-FFF2-40B4-BE49-F238E27FC236}">
                <a16:creationId xmlns:a16="http://schemas.microsoft.com/office/drawing/2014/main" id="{F5B34B1E-EEBA-4BEA-9641-CBB76095874A}"/>
              </a:ext>
            </a:extLst>
          </p:cNvPr>
          <p:cNvSpPr/>
          <p:nvPr/>
        </p:nvSpPr>
        <p:spPr>
          <a:xfrm flipV="1">
            <a:off x="639367" y="22785"/>
            <a:ext cx="232322" cy="201010"/>
          </a:xfrm>
          <a:prstGeom prst="bentUpArrow">
            <a:avLst>
              <a:gd name="adj1" fmla="val 25000"/>
              <a:gd name="adj2" fmla="val 2592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Bent-Up 14">
            <a:extLst>
              <a:ext uri="{FF2B5EF4-FFF2-40B4-BE49-F238E27FC236}">
                <a16:creationId xmlns:a16="http://schemas.microsoft.com/office/drawing/2014/main" id="{A37AC892-74C6-4E47-A9C9-94330919FDF9}"/>
              </a:ext>
            </a:extLst>
          </p:cNvPr>
          <p:cNvSpPr/>
          <p:nvPr/>
        </p:nvSpPr>
        <p:spPr>
          <a:xfrm flipV="1">
            <a:off x="1083757" y="383029"/>
            <a:ext cx="369584" cy="276999"/>
          </a:xfrm>
          <a:prstGeom prst="bentUpArrow">
            <a:avLst>
              <a:gd name="adj1" fmla="val 25000"/>
              <a:gd name="adj2" fmla="val 2592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483638C-56F9-48AD-9F7F-4072909E3A89}"/>
              </a:ext>
            </a:extLst>
          </p:cNvPr>
          <p:cNvSpPr/>
          <p:nvPr/>
        </p:nvSpPr>
        <p:spPr>
          <a:xfrm>
            <a:off x="-206927" y="701197"/>
            <a:ext cx="3271581" cy="215444"/>
          </a:xfrm>
          <a:prstGeom prst="rect">
            <a:avLst/>
          </a:prstGeom>
          <a:noFill/>
        </p:spPr>
        <p:txBody>
          <a:bodyPr wrap="square" lIns="91440" tIns="45720" rIns="91440" bIns="45720">
            <a:spAutoFit/>
          </a:bodyPr>
          <a:lstStyle/>
          <a:p>
            <a:pPr algn="ctr"/>
            <a:r>
              <a:rPr lang="en-US" sz="800" dirty="0">
                <a:ln w="0"/>
                <a:effectLst>
                  <a:outerShdw blurRad="38100" dist="19050" dir="2700000" algn="tl" rotWithShape="0">
                    <a:schemeClr val="dk1">
                      <a:alpha val="40000"/>
                    </a:schemeClr>
                  </a:outerShdw>
                </a:effectLst>
              </a:rPr>
              <a:t>First Estate</a:t>
            </a:r>
            <a:endParaRPr lang="en-US" sz="800" b="0" cap="none" spc="0" dirty="0">
              <a:ln w="0"/>
              <a:solidFill>
                <a:schemeClr val="tx1"/>
              </a:solidFill>
              <a:effectLst>
                <a:outerShdw blurRad="38100" dist="19050" dir="2700000" algn="tl" rotWithShape="0">
                  <a:schemeClr val="dk1">
                    <a:alpha val="40000"/>
                  </a:schemeClr>
                </a:outerShdw>
              </a:effectLst>
            </a:endParaRPr>
          </a:p>
        </p:txBody>
      </p:sp>
      <p:pic>
        <p:nvPicPr>
          <p:cNvPr id="17" name="Picture 2" descr="It says in the story of noah that god regretted making man on the earth.  Does this mean god is not all knowing? | Debate.org">
            <a:extLst>
              <a:ext uri="{FF2B5EF4-FFF2-40B4-BE49-F238E27FC236}">
                <a16:creationId xmlns:a16="http://schemas.microsoft.com/office/drawing/2014/main" id="{1FD36DF6-1178-466B-87DE-CDC0806781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9" y="-90812"/>
            <a:ext cx="610134" cy="428164"/>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2" name="AutoShape 2">
            <a:extLst>
              <a:ext uri="{FF2B5EF4-FFF2-40B4-BE49-F238E27FC236}">
                <a16:creationId xmlns:a16="http://schemas.microsoft.com/office/drawing/2014/main" id="{9C4F3C9C-F1F3-46BF-B7E1-A6FFD2E70F1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Graphic 7">
            <a:extLst>
              <a:ext uri="{FF2B5EF4-FFF2-40B4-BE49-F238E27FC236}">
                <a16:creationId xmlns:a16="http://schemas.microsoft.com/office/drawing/2014/main" id="{8650F38E-A5B6-4054-A89B-E765F27E485A}"/>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12331" r="66297" b="24164"/>
          <a:stretch/>
        </p:blipFill>
        <p:spPr>
          <a:xfrm>
            <a:off x="1093697" y="909470"/>
            <a:ext cx="805683" cy="682466"/>
          </a:xfrm>
          <a:prstGeom prst="rect">
            <a:avLst/>
          </a:prstGeom>
        </p:spPr>
      </p:pic>
      <p:sp>
        <p:nvSpPr>
          <p:cNvPr id="10" name="TextBox 9">
            <a:extLst>
              <a:ext uri="{FF2B5EF4-FFF2-40B4-BE49-F238E27FC236}">
                <a16:creationId xmlns:a16="http://schemas.microsoft.com/office/drawing/2014/main" id="{8C481F65-19FA-45FD-A470-D526D368AAAA}"/>
              </a:ext>
            </a:extLst>
          </p:cNvPr>
          <p:cNvSpPr txBox="1"/>
          <p:nvPr/>
        </p:nvSpPr>
        <p:spPr>
          <a:xfrm>
            <a:off x="1927782" y="916641"/>
            <a:ext cx="4072406" cy="338554"/>
          </a:xfrm>
          <a:prstGeom prst="rect">
            <a:avLst/>
          </a:prstGeom>
          <a:noFill/>
        </p:spPr>
        <p:txBody>
          <a:bodyPr wrap="square" rtlCol="0">
            <a:spAutoFit/>
          </a:bodyPr>
          <a:lstStyle/>
          <a:p>
            <a:r>
              <a:rPr lang="en-US" sz="800" dirty="0"/>
              <a:t>These are the Clergy. Priests, nuns, monks etc..  They lived in chateaux and palaces and collected tax from peasants</a:t>
            </a:r>
          </a:p>
        </p:txBody>
      </p:sp>
      <p:sp>
        <p:nvSpPr>
          <p:cNvPr id="16" name="Arrow: Bent-Up 15">
            <a:extLst>
              <a:ext uri="{FF2B5EF4-FFF2-40B4-BE49-F238E27FC236}">
                <a16:creationId xmlns:a16="http://schemas.microsoft.com/office/drawing/2014/main" id="{4FD0FE2B-59D4-4C81-8364-56333C4E4D62}"/>
              </a:ext>
            </a:extLst>
          </p:cNvPr>
          <p:cNvSpPr/>
          <p:nvPr/>
        </p:nvSpPr>
        <p:spPr>
          <a:xfrm flipV="1">
            <a:off x="1927782" y="1359623"/>
            <a:ext cx="701018" cy="338553"/>
          </a:xfrm>
          <a:prstGeom prst="bentUpArrow">
            <a:avLst>
              <a:gd name="adj1" fmla="val 25000"/>
              <a:gd name="adj2" fmla="val 2592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BD860C2-34F2-41A7-BDB4-078802D87DFA}"/>
              </a:ext>
            </a:extLst>
          </p:cNvPr>
          <p:cNvSpPr/>
          <p:nvPr/>
        </p:nvSpPr>
        <p:spPr>
          <a:xfrm>
            <a:off x="1927782" y="1750886"/>
            <a:ext cx="1245854" cy="276999"/>
          </a:xfrm>
          <a:prstGeom prst="rect">
            <a:avLst/>
          </a:prstGeom>
          <a:noFill/>
        </p:spPr>
        <p:txBody>
          <a:bodyPr wrap="none" lIns="91440" tIns="45720" rIns="91440" bIns="45720">
            <a:spAutoFit/>
          </a:bodyPr>
          <a:lstStyle/>
          <a:p>
            <a:pPr algn="ctr"/>
            <a:r>
              <a:rPr lang="en-US" sz="1200" b="0" cap="none" spc="0" dirty="0">
                <a:ln w="0"/>
                <a:solidFill>
                  <a:schemeClr val="tx1"/>
                </a:solidFill>
                <a:effectLst>
                  <a:outerShdw blurRad="38100" dist="19050" dir="2700000" algn="tl" rotWithShape="0">
                    <a:schemeClr val="dk1">
                      <a:alpha val="40000"/>
                    </a:schemeClr>
                  </a:outerShdw>
                </a:effectLst>
              </a:rPr>
              <a:t>Second Estate</a:t>
            </a:r>
          </a:p>
        </p:txBody>
      </p:sp>
      <p:pic>
        <p:nvPicPr>
          <p:cNvPr id="7" name="Graphic 6">
            <a:extLst>
              <a:ext uri="{FF2B5EF4-FFF2-40B4-BE49-F238E27FC236}">
                <a16:creationId xmlns:a16="http://schemas.microsoft.com/office/drawing/2014/main" id="{B409A019-E99A-432F-AFCD-2DFCEE210579}"/>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33389" t="13138" r="33399" b="22967"/>
          <a:stretch/>
        </p:blipFill>
        <p:spPr>
          <a:xfrm>
            <a:off x="1895125" y="2007762"/>
            <a:ext cx="1311168" cy="1189753"/>
          </a:xfrm>
          <a:prstGeom prst="rect">
            <a:avLst/>
          </a:prstGeom>
        </p:spPr>
      </p:pic>
      <p:sp>
        <p:nvSpPr>
          <p:cNvPr id="19" name="TextBox 18">
            <a:extLst>
              <a:ext uri="{FF2B5EF4-FFF2-40B4-BE49-F238E27FC236}">
                <a16:creationId xmlns:a16="http://schemas.microsoft.com/office/drawing/2014/main" id="{E1D396EB-8580-430D-ADF4-B2AE70B25EA0}"/>
              </a:ext>
            </a:extLst>
          </p:cNvPr>
          <p:cNvSpPr txBox="1"/>
          <p:nvPr/>
        </p:nvSpPr>
        <p:spPr>
          <a:xfrm>
            <a:off x="3277105" y="1428854"/>
            <a:ext cx="3730508" cy="1477328"/>
          </a:xfrm>
          <a:prstGeom prst="rect">
            <a:avLst/>
          </a:prstGeom>
          <a:noFill/>
        </p:spPr>
        <p:txBody>
          <a:bodyPr wrap="square" rtlCol="0">
            <a:spAutoFit/>
          </a:bodyPr>
          <a:lstStyle/>
          <a:p>
            <a:r>
              <a:rPr lang="en-US" sz="1000" dirty="0"/>
              <a:t>These are the Nobles, they had complete control over the peasants and did not have to do military service. They also did not have to pay taxes and collected tolls from people using roads and markets.</a:t>
            </a:r>
          </a:p>
          <a:p>
            <a:endParaRPr lang="en-US" sz="1000" dirty="0"/>
          </a:p>
          <a:p>
            <a:r>
              <a:rPr lang="en-US" sz="1000" dirty="0"/>
              <a:t>There were two kinds of Nobles, those that were born Nobles and those that received status from the king in return for services or money. They were called “Nobles of the Robe”</a:t>
            </a:r>
          </a:p>
        </p:txBody>
      </p:sp>
      <p:sp>
        <p:nvSpPr>
          <p:cNvPr id="21" name="Arrow: Bent-Up 20">
            <a:extLst>
              <a:ext uri="{FF2B5EF4-FFF2-40B4-BE49-F238E27FC236}">
                <a16:creationId xmlns:a16="http://schemas.microsoft.com/office/drawing/2014/main" id="{A79B5808-1AF5-47BA-A380-F363E420B689}"/>
              </a:ext>
            </a:extLst>
          </p:cNvPr>
          <p:cNvSpPr/>
          <p:nvPr/>
        </p:nvSpPr>
        <p:spPr>
          <a:xfrm flipV="1">
            <a:off x="3565416" y="2926281"/>
            <a:ext cx="1646421" cy="701198"/>
          </a:xfrm>
          <a:prstGeom prst="bentUpArrow">
            <a:avLst>
              <a:gd name="adj1" fmla="val 25000"/>
              <a:gd name="adj2" fmla="val 2592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9A8DA76-36D2-440D-9EC5-46BACCFA474B}"/>
              </a:ext>
            </a:extLst>
          </p:cNvPr>
          <p:cNvSpPr/>
          <p:nvPr/>
        </p:nvSpPr>
        <p:spPr>
          <a:xfrm>
            <a:off x="3893404" y="3613739"/>
            <a:ext cx="3211135"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Third Estate</a:t>
            </a:r>
          </a:p>
        </p:txBody>
      </p:sp>
      <p:pic>
        <p:nvPicPr>
          <p:cNvPr id="23" name="Graphic 22">
            <a:extLst>
              <a:ext uri="{FF2B5EF4-FFF2-40B4-BE49-F238E27FC236}">
                <a16:creationId xmlns:a16="http://schemas.microsoft.com/office/drawing/2014/main" id="{1CBC38F6-116A-4398-A43F-9C05A805194E}"/>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66353" t="11709" b="26126"/>
          <a:stretch/>
        </p:blipFill>
        <p:spPr>
          <a:xfrm>
            <a:off x="4038010" y="4074422"/>
            <a:ext cx="2981834" cy="2598334"/>
          </a:xfrm>
          <a:prstGeom prst="rect">
            <a:avLst/>
          </a:prstGeom>
        </p:spPr>
      </p:pic>
      <p:sp>
        <p:nvSpPr>
          <p:cNvPr id="24" name="TextBox 23">
            <a:extLst>
              <a:ext uri="{FF2B5EF4-FFF2-40B4-BE49-F238E27FC236}">
                <a16:creationId xmlns:a16="http://schemas.microsoft.com/office/drawing/2014/main" id="{F65E5709-600B-4D28-BE3D-5D84C0C87BCD}"/>
              </a:ext>
            </a:extLst>
          </p:cNvPr>
          <p:cNvSpPr txBox="1"/>
          <p:nvPr/>
        </p:nvSpPr>
        <p:spPr>
          <a:xfrm>
            <a:off x="7944975" y="2473317"/>
            <a:ext cx="3730508" cy="2308324"/>
          </a:xfrm>
          <a:prstGeom prst="rect">
            <a:avLst/>
          </a:prstGeom>
          <a:noFill/>
        </p:spPr>
        <p:txBody>
          <a:bodyPr wrap="square" rtlCol="0">
            <a:spAutoFit/>
          </a:bodyPr>
          <a:lstStyle/>
          <a:p>
            <a:r>
              <a:rPr lang="en-US" dirty="0"/>
              <a:t>Made up of everyone else, from the wealthiest banker to the poorest farmer! The peasants worked the land, and the bourgeoisie were merchants and business owners. </a:t>
            </a:r>
          </a:p>
          <a:p>
            <a:r>
              <a:rPr lang="en-US" dirty="0"/>
              <a:t>Peasants were typically very poor and taxed the </a:t>
            </a:r>
            <a:r>
              <a:rPr lang="en-US" b="1" dirty="0"/>
              <a:t>HEAVIEST!</a:t>
            </a:r>
          </a:p>
        </p:txBody>
      </p:sp>
      <p:sp>
        <p:nvSpPr>
          <p:cNvPr id="25" name="Star: 7 Points 24">
            <a:extLst>
              <a:ext uri="{FF2B5EF4-FFF2-40B4-BE49-F238E27FC236}">
                <a16:creationId xmlns:a16="http://schemas.microsoft.com/office/drawing/2014/main" id="{93D14770-A55E-438C-A429-30E4F443CD4A}"/>
              </a:ext>
            </a:extLst>
          </p:cNvPr>
          <p:cNvSpPr/>
          <p:nvPr/>
        </p:nvSpPr>
        <p:spPr>
          <a:xfrm>
            <a:off x="8052047" y="0"/>
            <a:ext cx="2894120" cy="2228295"/>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Made up 97.8% of the population!!</a:t>
            </a:r>
          </a:p>
        </p:txBody>
      </p:sp>
    </p:spTree>
    <p:extLst>
      <p:ext uri="{BB962C8B-B14F-4D97-AF65-F5344CB8AC3E}">
        <p14:creationId xmlns:p14="http://schemas.microsoft.com/office/powerpoint/2010/main" val="1314975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76777C-10B1-40B8-B557-3D80A87A29D5}"/>
              </a:ext>
            </a:extLst>
          </p:cNvPr>
          <p:cNvSpPr txBox="1"/>
          <p:nvPr/>
        </p:nvSpPr>
        <p:spPr>
          <a:xfrm>
            <a:off x="225287" y="795130"/>
            <a:ext cx="4982818" cy="5478423"/>
          </a:xfrm>
          <a:prstGeom prst="rect">
            <a:avLst/>
          </a:prstGeom>
          <a:noFill/>
        </p:spPr>
        <p:txBody>
          <a:bodyPr wrap="square" rtlCol="0">
            <a:spAutoFit/>
          </a:bodyPr>
          <a:lstStyle/>
          <a:p>
            <a:pPr marL="285750" indent="-285750">
              <a:buFont typeface="Arial" panose="020B0604020202020204" pitchFamily="34" charset="0"/>
              <a:buChar char="•"/>
            </a:pPr>
            <a:r>
              <a:rPr lang="en-US" dirty="0"/>
              <a:t>To put it into perspective - 4 out of every 5 people in France farmed for a living.</a:t>
            </a:r>
          </a:p>
          <a:p>
            <a:pPr marL="285750" indent="-285750">
              <a:buFont typeface="Arial" panose="020B0604020202020204" pitchFamily="34" charset="0"/>
              <a:buChar char="•"/>
            </a:pPr>
            <a:r>
              <a:rPr lang="en-US" dirty="0"/>
              <a:t>Many owed the bulk of their produce to the seigneur. </a:t>
            </a:r>
            <a:r>
              <a:rPr lang="en-US" sz="2000" b="1" dirty="0"/>
              <a:t>What is the Seigneur? Remember from our notes</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dirty="0"/>
              <a:t>French farmers aka the peasants, held small plots of land.</a:t>
            </a:r>
          </a:p>
          <a:p>
            <a:pPr marL="285750" indent="-285750">
              <a:buFont typeface="Arial" panose="020B0604020202020204" pitchFamily="34" charset="0"/>
              <a:buChar char="•"/>
            </a:pPr>
            <a:r>
              <a:rPr lang="en-US" sz="2000" dirty="0"/>
              <a:t>Few could read or write</a:t>
            </a:r>
          </a:p>
          <a:p>
            <a:pPr marL="285750" indent="-285750">
              <a:buFont typeface="Arial" panose="020B0604020202020204" pitchFamily="34" charset="0"/>
              <a:buChar char="•"/>
            </a:pPr>
            <a:r>
              <a:rPr lang="en-US" sz="2000" dirty="0"/>
              <a:t>No access to education</a:t>
            </a:r>
          </a:p>
          <a:p>
            <a:endParaRPr lang="en-US" sz="2000" dirty="0"/>
          </a:p>
          <a:p>
            <a:r>
              <a:rPr lang="en-US" sz="2000" dirty="0"/>
              <a:t>They lived a very brutal life, they worked very hard and had little to show for it. Talk about working yourself to death.</a:t>
            </a:r>
          </a:p>
          <a:p>
            <a:pPr marL="285750" indent="-285750">
              <a:buFont typeface="Arial" panose="020B0604020202020204" pitchFamily="34" charset="0"/>
              <a:buChar char="•"/>
            </a:pPr>
            <a:endParaRPr lang="en-US" sz="2000" dirty="0"/>
          </a:p>
          <a:p>
            <a:endParaRPr lang="en-US" dirty="0"/>
          </a:p>
        </p:txBody>
      </p:sp>
      <p:sp>
        <p:nvSpPr>
          <p:cNvPr id="5" name="Rectangle 4">
            <a:extLst>
              <a:ext uri="{FF2B5EF4-FFF2-40B4-BE49-F238E27FC236}">
                <a16:creationId xmlns:a16="http://schemas.microsoft.com/office/drawing/2014/main" id="{73FF68BA-EA19-49E2-9746-2B01B4F66ABB}"/>
              </a:ext>
            </a:extLst>
          </p:cNvPr>
          <p:cNvSpPr/>
          <p:nvPr/>
        </p:nvSpPr>
        <p:spPr>
          <a:xfrm>
            <a:off x="5300870" y="1496343"/>
            <a:ext cx="6481261"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Landowner or feudal lord</a:t>
            </a:r>
          </a:p>
        </p:txBody>
      </p:sp>
      <p:pic>
        <p:nvPicPr>
          <p:cNvPr id="1026" name="Picture 2" descr="French Peasants in a Stubble Field | Art UK">
            <a:extLst>
              <a:ext uri="{FF2B5EF4-FFF2-40B4-BE49-F238E27FC236}">
                <a16:creationId xmlns:a16="http://schemas.microsoft.com/office/drawing/2014/main" id="{07D50106-228B-44EE-B03F-4B3BE1C35A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7726" y="2204229"/>
            <a:ext cx="3276048" cy="47301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DE6BAE3-295F-4336-8303-F6D64E9EFCF2}"/>
              </a:ext>
            </a:extLst>
          </p:cNvPr>
          <p:cNvSpPr/>
          <p:nvPr/>
        </p:nvSpPr>
        <p:spPr>
          <a:xfrm>
            <a:off x="4414872" y="50129"/>
            <a:ext cx="4247766"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Peasant Life</a:t>
            </a:r>
          </a:p>
        </p:txBody>
      </p:sp>
    </p:spTree>
    <p:extLst>
      <p:ext uri="{BB962C8B-B14F-4D97-AF65-F5344CB8AC3E}">
        <p14:creationId xmlns:p14="http://schemas.microsoft.com/office/powerpoint/2010/main" val="119025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FCBDB34-C5F8-467A-9F69-F65BDA196EF3}"/>
              </a:ext>
            </a:extLst>
          </p:cNvPr>
          <p:cNvSpPr txBox="1"/>
          <p:nvPr/>
        </p:nvSpPr>
        <p:spPr>
          <a:xfrm>
            <a:off x="1311965" y="2305878"/>
            <a:ext cx="10005392" cy="2862322"/>
          </a:xfrm>
          <a:prstGeom prst="rect">
            <a:avLst/>
          </a:prstGeom>
          <a:noFill/>
        </p:spPr>
        <p:txBody>
          <a:bodyPr wrap="square" rtlCol="0">
            <a:spAutoFit/>
          </a:bodyPr>
          <a:lstStyle/>
          <a:p>
            <a:pPr marL="285750" indent="-285750">
              <a:buFont typeface="Arial" panose="020B0604020202020204" pitchFamily="34" charset="0"/>
              <a:buChar char="•"/>
            </a:pPr>
            <a:r>
              <a:rPr lang="en-US" dirty="0"/>
              <a:t>Peasants were often victims to of epidemics and famine, they were superstitious about life. </a:t>
            </a:r>
          </a:p>
          <a:p>
            <a:pPr marL="285750" indent="-285750">
              <a:buFont typeface="Arial" panose="020B0604020202020204" pitchFamily="34" charset="0"/>
              <a:buChar char="•"/>
            </a:pPr>
            <a:r>
              <a:rPr lang="en-US" dirty="0"/>
              <a:t>They spent most of their time working on the lord’s property and on government projects instead of their own small piece of land or else they would have to pay special fees to nobles.</a:t>
            </a:r>
          </a:p>
          <a:p>
            <a:pPr marL="285750" indent="-285750">
              <a:buFont typeface="Arial" panose="020B0604020202020204" pitchFamily="34" charset="0"/>
              <a:buChar char="•"/>
            </a:pPr>
            <a:r>
              <a:rPr lang="en-US" dirty="0"/>
              <a:t>They were forbidden to kill or drive off animals that killed livestock or destroyed crops, because these animals were often hunted by nobles for recreation.</a:t>
            </a:r>
          </a:p>
          <a:p>
            <a:pPr marL="285750" indent="-285750">
              <a:buFont typeface="Arial" panose="020B0604020202020204" pitchFamily="34" charset="0"/>
              <a:buChar char="•"/>
            </a:pPr>
            <a:r>
              <a:rPr lang="en-US" dirty="0"/>
              <a:t>Some of the hunts would ride through planted fields, damaging the crops – the peasant would then have to fix it or risk not having enough food for themselves after they give the rest to the nobles. </a:t>
            </a:r>
          </a:p>
        </p:txBody>
      </p:sp>
      <p:sp>
        <p:nvSpPr>
          <p:cNvPr id="5" name="Rectangle 4">
            <a:extLst>
              <a:ext uri="{FF2B5EF4-FFF2-40B4-BE49-F238E27FC236}">
                <a16:creationId xmlns:a16="http://schemas.microsoft.com/office/drawing/2014/main" id="{D61C7787-41A1-4571-8C1A-8292FA092B1B}"/>
              </a:ext>
            </a:extLst>
          </p:cNvPr>
          <p:cNvSpPr/>
          <p:nvPr/>
        </p:nvSpPr>
        <p:spPr>
          <a:xfrm>
            <a:off x="4375115" y="209155"/>
            <a:ext cx="4247766"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Peasant Life</a:t>
            </a:r>
          </a:p>
        </p:txBody>
      </p:sp>
    </p:spTree>
    <p:extLst>
      <p:ext uri="{BB962C8B-B14F-4D97-AF65-F5344CB8AC3E}">
        <p14:creationId xmlns:p14="http://schemas.microsoft.com/office/powerpoint/2010/main" val="1490600808"/>
      </p:ext>
    </p:extLst>
  </p:cSld>
  <p:clrMapOvr>
    <a:masterClrMapping/>
  </p:clrMapOvr>
</p:sld>
</file>

<file path=ppt/theme/theme1.xml><?xml version="1.0" encoding="utf-8"?>
<a:theme xmlns:a="http://schemas.openxmlformats.org/drawingml/2006/main" name="SketchLinesVTI">
  <a:themeElements>
    <a:clrScheme name="AnalogousFromLightSeedLeftStep">
      <a:dk1>
        <a:srgbClr val="000000"/>
      </a:dk1>
      <a:lt1>
        <a:srgbClr val="FFFFFF"/>
      </a:lt1>
      <a:dk2>
        <a:srgbClr val="243941"/>
      </a:dk2>
      <a:lt2>
        <a:srgbClr val="E8E5E2"/>
      </a:lt2>
      <a:accent1>
        <a:srgbClr val="88A4BF"/>
      </a:accent1>
      <a:accent2>
        <a:srgbClr val="77ABAF"/>
      </a:accent2>
      <a:accent3>
        <a:srgbClr val="81AA9C"/>
      </a:accent3>
      <a:accent4>
        <a:srgbClr val="78AF85"/>
      </a:accent4>
      <a:accent5>
        <a:srgbClr val="88AA81"/>
      </a:accent5>
      <a:accent6>
        <a:srgbClr val="93A973"/>
      </a:accent6>
      <a:hlink>
        <a:srgbClr val="9D7D5E"/>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docProps/app.xml><?xml version="1.0" encoding="utf-8"?>
<Properties xmlns="http://schemas.openxmlformats.org/officeDocument/2006/extended-properties" xmlns:vt="http://schemas.openxmlformats.org/officeDocument/2006/docPropsVTypes">
  <TotalTime>7</TotalTime>
  <Words>1437</Words>
  <Application>Microsoft Office PowerPoint</Application>
  <PresentationFormat>Widescreen</PresentationFormat>
  <Paragraphs>102</Paragraphs>
  <Slides>21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Meiryo</vt:lpstr>
      <vt:lpstr>Arial</vt:lpstr>
      <vt:lpstr>Arial</vt:lpstr>
      <vt:lpstr>Corbel</vt:lpstr>
      <vt:lpstr>SketchLinesVTI</vt:lpstr>
      <vt:lpstr>French Society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French Society</dc:title>
  <dc:creator>Fleming, Brett</dc:creator>
  <cp:lastModifiedBy>Fleming, Brett</cp:lastModifiedBy>
  <cp:revision>2</cp:revision>
  <dcterms:created xsi:type="dcterms:W3CDTF">2021-03-02T02:24:24Z</dcterms:created>
  <dcterms:modified xsi:type="dcterms:W3CDTF">2021-03-02T02:32:15Z</dcterms:modified>
</cp:coreProperties>
</file>