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9" r:id="rId6"/>
    <p:sldId id="268" r:id="rId7"/>
    <p:sldId id="260" r:id="rId8"/>
    <p:sldId id="267" r:id="rId9"/>
    <p:sldId id="266" r:id="rId10"/>
    <p:sldId id="265" r:id="rId11"/>
    <p:sldId id="264" r:id="rId12"/>
    <p:sldId id="263" r:id="rId13"/>
    <p:sldId id="262" r:id="rId14"/>
    <p:sldId id="272" r:id="rId15"/>
    <p:sldId id="261" r:id="rId16"/>
    <p:sldId id="271"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8EC6E-7EC0-49BF-82E6-821B3DBC31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24761E-D965-4E8B-B5BC-6269DC0F59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F310FE-B545-494A-BADF-7BA97D36FDB5}"/>
              </a:ext>
            </a:extLst>
          </p:cNvPr>
          <p:cNvSpPr>
            <a:spLocks noGrp="1"/>
          </p:cNvSpPr>
          <p:nvPr>
            <p:ph type="dt" sz="half" idx="10"/>
          </p:nvPr>
        </p:nvSpPr>
        <p:spPr/>
        <p:txBody>
          <a:bodyPr/>
          <a:lstStyle/>
          <a:p>
            <a:fld id="{CC8B3D64-93C3-49EE-802A-EA6743BE1725}" type="datetimeFigureOut">
              <a:rPr lang="en-US" smtClean="0"/>
              <a:t>2/9/2021</a:t>
            </a:fld>
            <a:endParaRPr lang="en-US"/>
          </a:p>
        </p:txBody>
      </p:sp>
      <p:sp>
        <p:nvSpPr>
          <p:cNvPr id="5" name="Footer Placeholder 4">
            <a:extLst>
              <a:ext uri="{FF2B5EF4-FFF2-40B4-BE49-F238E27FC236}">
                <a16:creationId xmlns:a16="http://schemas.microsoft.com/office/drawing/2014/main" id="{3C4450A1-201A-4EC2-B960-19501A72C1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EBA3F6-03A2-4B34-8786-6CBECF750913}"/>
              </a:ext>
            </a:extLst>
          </p:cNvPr>
          <p:cNvSpPr>
            <a:spLocks noGrp="1"/>
          </p:cNvSpPr>
          <p:nvPr>
            <p:ph type="sldNum" sz="quarter" idx="12"/>
          </p:nvPr>
        </p:nvSpPr>
        <p:spPr/>
        <p:txBody>
          <a:bodyPr/>
          <a:lstStyle/>
          <a:p>
            <a:fld id="{8457D0C0-2BC9-4781-B641-E48270327988}" type="slidenum">
              <a:rPr lang="en-US" smtClean="0"/>
              <a:t>‹#›</a:t>
            </a:fld>
            <a:endParaRPr lang="en-US"/>
          </a:p>
        </p:txBody>
      </p:sp>
    </p:spTree>
    <p:extLst>
      <p:ext uri="{BB962C8B-B14F-4D97-AF65-F5344CB8AC3E}">
        <p14:creationId xmlns:p14="http://schemas.microsoft.com/office/powerpoint/2010/main" val="4038892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10530-E27D-4F69-B89A-6D3F68EDDA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3EE95E-7058-43BA-829C-A8E1618181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C681F5-5545-47A3-AD16-1FD9ABA78A18}"/>
              </a:ext>
            </a:extLst>
          </p:cNvPr>
          <p:cNvSpPr>
            <a:spLocks noGrp="1"/>
          </p:cNvSpPr>
          <p:nvPr>
            <p:ph type="dt" sz="half" idx="10"/>
          </p:nvPr>
        </p:nvSpPr>
        <p:spPr/>
        <p:txBody>
          <a:bodyPr/>
          <a:lstStyle/>
          <a:p>
            <a:fld id="{CC8B3D64-93C3-49EE-802A-EA6743BE1725}" type="datetimeFigureOut">
              <a:rPr lang="en-US" smtClean="0"/>
              <a:t>2/9/2021</a:t>
            </a:fld>
            <a:endParaRPr lang="en-US"/>
          </a:p>
        </p:txBody>
      </p:sp>
      <p:sp>
        <p:nvSpPr>
          <p:cNvPr id="5" name="Footer Placeholder 4">
            <a:extLst>
              <a:ext uri="{FF2B5EF4-FFF2-40B4-BE49-F238E27FC236}">
                <a16:creationId xmlns:a16="http://schemas.microsoft.com/office/drawing/2014/main" id="{271604ED-DAB6-4F5F-A221-80F28F20C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0B56CE-85BE-478D-BB0A-FD9B4E7722FA}"/>
              </a:ext>
            </a:extLst>
          </p:cNvPr>
          <p:cNvSpPr>
            <a:spLocks noGrp="1"/>
          </p:cNvSpPr>
          <p:nvPr>
            <p:ph type="sldNum" sz="quarter" idx="12"/>
          </p:nvPr>
        </p:nvSpPr>
        <p:spPr/>
        <p:txBody>
          <a:bodyPr/>
          <a:lstStyle/>
          <a:p>
            <a:fld id="{8457D0C0-2BC9-4781-B641-E48270327988}" type="slidenum">
              <a:rPr lang="en-US" smtClean="0"/>
              <a:t>‹#›</a:t>
            </a:fld>
            <a:endParaRPr lang="en-US"/>
          </a:p>
        </p:txBody>
      </p:sp>
    </p:spTree>
    <p:extLst>
      <p:ext uri="{BB962C8B-B14F-4D97-AF65-F5344CB8AC3E}">
        <p14:creationId xmlns:p14="http://schemas.microsoft.com/office/powerpoint/2010/main" val="4177272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3AF7CC-4B0F-469A-946B-F7AC9EA616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CD1D18-5807-4C33-916E-510A8BC044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621D26-498F-47EA-A134-84EBF2A7EA54}"/>
              </a:ext>
            </a:extLst>
          </p:cNvPr>
          <p:cNvSpPr>
            <a:spLocks noGrp="1"/>
          </p:cNvSpPr>
          <p:nvPr>
            <p:ph type="dt" sz="half" idx="10"/>
          </p:nvPr>
        </p:nvSpPr>
        <p:spPr/>
        <p:txBody>
          <a:bodyPr/>
          <a:lstStyle/>
          <a:p>
            <a:fld id="{CC8B3D64-93C3-49EE-802A-EA6743BE1725}" type="datetimeFigureOut">
              <a:rPr lang="en-US" smtClean="0"/>
              <a:t>2/9/2021</a:t>
            </a:fld>
            <a:endParaRPr lang="en-US"/>
          </a:p>
        </p:txBody>
      </p:sp>
      <p:sp>
        <p:nvSpPr>
          <p:cNvPr id="5" name="Footer Placeholder 4">
            <a:extLst>
              <a:ext uri="{FF2B5EF4-FFF2-40B4-BE49-F238E27FC236}">
                <a16:creationId xmlns:a16="http://schemas.microsoft.com/office/drawing/2014/main" id="{A29CDC39-5731-4ED9-8B54-44022362A9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B8F9A3-F56D-4A0E-9F42-CA299696DD57}"/>
              </a:ext>
            </a:extLst>
          </p:cNvPr>
          <p:cNvSpPr>
            <a:spLocks noGrp="1"/>
          </p:cNvSpPr>
          <p:nvPr>
            <p:ph type="sldNum" sz="quarter" idx="12"/>
          </p:nvPr>
        </p:nvSpPr>
        <p:spPr/>
        <p:txBody>
          <a:bodyPr/>
          <a:lstStyle/>
          <a:p>
            <a:fld id="{8457D0C0-2BC9-4781-B641-E48270327988}" type="slidenum">
              <a:rPr lang="en-US" smtClean="0"/>
              <a:t>‹#›</a:t>
            </a:fld>
            <a:endParaRPr lang="en-US"/>
          </a:p>
        </p:txBody>
      </p:sp>
    </p:spTree>
    <p:extLst>
      <p:ext uri="{BB962C8B-B14F-4D97-AF65-F5344CB8AC3E}">
        <p14:creationId xmlns:p14="http://schemas.microsoft.com/office/powerpoint/2010/main" val="4156882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63BEA-4B9E-4406-A9DA-D558512E7D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90AF4E-3546-49AE-A5A1-DFFB5860EE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09818-93B5-4E16-98A9-D72C2E2876F4}"/>
              </a:ext>
            </a:extLst>
          </p:cNvPr>
          <p:cNvSpPr>
            <a:spLocks noGrp="1"/>
          </p:cNvSpPr>
          <p:nvPr>
            <p:ph type="dt" sz="half" idx="10"/>
          </p:nvPr>
        </p:nvSpPr>
        <p:spPr/>
        <p:txBody>
          <a:bodyPr/>
          <a:lstStyle/>
          <a:p>
            <a:fld id="{CC8B3D64-93C3-49EE-802A-EA6743BE1725}" type="datetimeFigureOut">
              <a:rPr lang="en-US" smtClean="0"/>
              <a:t>2/9/2021</a:t>
            </a:fld>
            <a:endParaRPr lang="en-US"/>
          </a:p>
        </p:txBody>
      </p:sp>
      <p:sp>
        <p:nvSpPr>
          <p:cNvPr id="5" name="Footer Placeholder 4">
            <a:extLst>
              <a:ext uri="{FF2B5EF4-FFF2-40B4-BE49-F238E27FC236}">
                <a16:creationId xmlns:a16="http://schemas.microsoft.com/office/drawing/2014/main" id="{6EC9EA98-84A3-456D-9E6A-EFEFDC02C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B7B80-79B8-4D43-BF0E-42009494E0CA}"/>
              </a:ext>
            </a:extLst>
          </p:cNvPr>
          <p:cNvSpPr>
            <a:spLocks noGrp="1"/>
          </p:cNvSpPr>
          <p:nvPr>
            <p:ph type="sldNum" sz="quarter" idx="12"/>
          </p:nvPr>
        </p:nvSpPr>
        <p:spPr/>
        <p:txBody>
          <a:bodyPr/>
          <a:lstStyle/>
          <a:p>
            <a:fld id="{8457D0C0-2BC9-4781-B641-E48270327988}" type="slidenum">
              <a:rPr lang="en-US" smtClean="0"/>
              <a:t>‹#›</a:t>
            </a:fld>
            <a:endParaRPr lang="en-US"/>
          </a:p>
        </p:txBody>
      </p:sp>
    </p:spTree>
    <p:extLst>
      <p:ext uri="{BB962C8B-B14F-4D97-AF65-F5344CB8AC3E}">
        <p14:creationId xmlns:p14="http://schemas.microsoft.com/office/powerpoint/2010/main" val="3580959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FF69-9AD6-4ACB-A717-3E266D9FEE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8484FE-3F82-4E6E-A2F8-69A67C658B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696F00-4C45-4964-96D3-BAFC7567E74A}"/>
              </a:ext>
            </a:extLst>
          </p:cNvPr>
          <p:cNvSpPr>
            <a:spLocks noGrp="1"/>
          </p:cNvSpPr>
          <p:nvPr>
            <p:ph type="dt" sz="half" idx="10"/>
          </p:nvPr>
        </p:nvSpPr>
        <p:spPr/>
        <p:txBody>
          <a:bodyPr/>
          <a:lstStyle/>
          <a:p>
            <a:fld id="{CC8B3D64-93C3-49EE-802A-EA6743BE1725}" type="datetimeFigureOut">
              <a:rPr lang="en-US" smtClean="0"/>
              <a:t>2/9/2021</a:t>
            </a:fld>
            <a:endParaRPr lang="en-US"/>
          </a:p>
        </p:txBody>
      </p:sp>
      <p:sp>
        <p:nvSpPr>
          <p:cNvPr id="5" name="Footer Placeholder 4">
            <a:extLst>
              <a:ext uri="{FF2B5EF4-FFF2-40B4-BE49-F238E27FC236}">
                <a16:creationId xmlns:a16="http://schemas.microsoft.com/office/drawing/2014/main" id="{325CD396-9D57-4EDF-B136-C0220451FA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A8AEB-2091-4FCB-AC7C-7F671BA07588}"/>
              </a:ext>
            </a:extLst>
          </p:cNvPr>
          <p:cNvSpPr>
            <a:spLocks noGrp="1"/>
          </p:cNvSpPr>
          <p:nvPr>
            <p:ph type="sldNum" sz="quarter" idx="12"/>
          </p:nvPr>
        </p:nvSpPr>
        <p:spPr/>
        <p:txBody>
          <a:bodyPr/>
          <a:lstStyle/>
          <a:p>
            <a:fld id="{8457D0C0-2BC9-4781-B641-E48270327988}" type="slidenum">
              <a:rPr lang="en-US" smtClean="0"/>
              <a:t>‹#›</a:t>
            </a:fld>
            <a:endParaRPr lang="en-US"/>
          </a:p>
        </p:txBody>
      </p:sp>
    </p:spTree>
    <p:extLst>
      <p:ext uri="{BB962C8B-B14F-4D97-AF65-F5344CB8AC3E}">
        <p14:creationId xmlns:p14="http://schemas.microsoft.com/office/powerpoint/2010/main" val="67921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7C944-C6D5-4742-9E74-0DFE5520A7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0C2240-76F9-4314-A0F8-769286F94E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583D6E-9DBD-404F-9BB7-7CAFD103B0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528A49-3B16-4CC5-B116-124554B2D82F}"/>
              </a:ext>
            </a:extLst>
          </p:cNvPr>
          <p:cNvSpPr>
            <a:spLocks noGrp="1"/>
          </p:cNvSpPr>
          <p:nvPr>
            <p:ph type="dt" sz="half" idx="10"/>
          </p:nvPr>
        </p:nvSpPr>
        <p:spPr/>
        <p:txBody>
          <a:bodyPr/>
          <a:lstStyle/>
          <a:p>
            <a:fld id="{CC8B3D64-93C3-49EE-802A-EA6743BE1725}" type="datetimeFigureOut">
              <a:rPr lang="en-US" smtClean="0"/>
              <a:t>2/9/2021</a:t>
            </a:fld>
            <a:endParaRPr lang="en-US"/>
          </a:p>
        </p:txBody>
      </p:sp>
      <p:sp>
        <p:nvSpPr>
          <p:cNvPr id="6" name="Footer Placeholder 5">
            <a:extLst>
              <a:ext uri="{FF2B5EF4-FFF2-40B4-BE49-F238E27FC236}">
                <a16:creationId xmlns:a16="http://schemas.microsoft.com/office/drawing/2014/main" id="{D5655A2B-F1AA-404C-B2E3-158DB5B13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390E32-812F-4ECE-A2CB-2FD4FBDE2409}"/>
              </a:ext>
            </a:extLst>
          </p:cNvPr>
          <p:cNvSpPr>
            <a:spLocks noGrp="1"/>
          </p:cNvSpPr>
          <p:nvPr>
            <p:ph type="sldNum" sz="quarter" idx="12"/>
          </p:nvPr>
        </p:nvSpPr>
        <p:spPr/>
        <p:txBody>
          <a:bodyPr/>
          <a:lstStyle/>
          <a:p>
            <a:fld id="{8457D0C0-2BC9-4781-B641-E48270327988}" type="slidenum">
              <a:rPr lang="en-US" smtClean="0"/>
              <a:t>‹#›</a:t>
            </a:fld>
            <a:endParaRPr lang="en-US"/>
          </a:p>
        </p:txBody>
      </p:sp>
    </p:spTree>
    <p:extLst>
      <p:ext uri="{BB962C8B-B14F-4D97-AF65-F5344CB8AC3E}">
        <p14:creationId xmlns:p14="http://schemas.microsoft.com/office/powerpoint/2010/main" val="1802773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17F6F-82D7-4D56-958B-DC7A852F64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54152F-C342-4906-8DF0-7F624E20C5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9381D2-2FA8-4BDA-92BB-8A2D61FBC7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E6D86A-1BDF-4737-A2F7-851F462F08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69C2FC-0D3B-4C89-92E3-AECF0F1330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69CA10-08FA-4451-8CD9-CD9CD79570ED}"/>
              </a:ext>
            </a:extLst>
          </p:cNvPr>
          <p:cNvSpPr>
            <a:spLocks noGrp="1"/>
          </p:cNvSpPr>
          <p:nvPr>
            <p:ph type="dt" sz="half" idx="10"/>
          </p:nvPr>
        </p:nvSpPr>
        <p:spPr/>
        <p:txBody>
          <a:bodyPr/>
          <a:lstStyle/>
          <a:p>
            <a:fld id="{CC8B3D64-93C3-49EE-802A-EA6743BE1725}" type="datetimeFigureOut">
              <a:rPr lang="en-US" smtClean="0"/>
              <a:t>2/9/2021</a:t>
            </a:fld>
            <a:endParaRPr lang="en-US"/>
          </a:p>
        </p:txBody>
      </p:sp>
      <p:sp>
        <p:nvSpPr>
          <p:cNvPr id="8" name="Footer Placeholder 7">
            <a:extLst>
              <a:ext uri="{FF2B5EF4-FFF2-40B4-BE49-F238E27FC236}">
                <a16:creationId xmlns:a16="http://schemas.microsoft.com/office/drawing/2014/main" id="{99BA34DB-F453-4033-ABD3-24A807CCDA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0DF3C9-DABB-449F-95A8-D581B7845825}"/>
              </a:ext>
            </a:extLst>
          </p:cNvPr>
          <p:cNvSpPr>
            <a:spLocks noGrp="1"/>
          </p:cNvSpPr>
          <p:nvPr>
            <p:ph type="sldNum" sz="quarter" idx="12"/>
          </p:nvPr>
        </p:nvSpPr>
        <p:spPr/>
        <p:txBody>
          <a:bodyPr/>
          <a:lstStyle/>
          <a:p>
            <a:fld id="{8457D0C0-2BC9-4781-B641-E48270327988}" type="slidenum">
              <a:rPr lang="en-US" smtClean="0"/>
              <a:t>‹#›</a:t>
            </a:fld>
            <a:endParaRPr lang="en-US"/>
          </a:p>
        </p:txBody>
      </p:sp>
    </p:spTree>
    <p:extLst>
      <p:ext uri="{BB962C8B-B14F-4D97-AF65-F5344CB8AC3E}">
        <p14:creationId xmlns:p14="http://schemas.microsoft.com/office/powerpoint/2010/main" val="2228529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28726-608E-476F-8390-68700A8318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0912E5-E5A0-4E0C-BB69-CA61BC8861C4}"/>
              </a:ext>
            </a:extLst>
          </p:cNvPr>
          <p:cNvSpPr>
            <a:spLocks noGrp="1"/>
          </p:cNvSpPr>
          <p:nvPr>
            <p:ph type="dt" sz="half" idx="10"/>
          </p:nvPr>
        </p:nvSpPr>
        <p:spPr/>
        <p:txBody>
          <a:bodyPr/>
          <a:lstStyle/>
          <a:p>
            <a:fld id="{CC8B3D64-93C3-49EE-802A-EA6743BE1725}" type="datetimeFigureOut">
              <a:rPr lang="en-US" smtClean="0"/>
              <a:t>2/9/2021</a:t>
            </a:fld>
            <a:endParaRPr lang="en-US"/>
          </a:p>
        </p:txBody>
      </p:sp>
      <p:sp>
        <p:nvSpPr>
          <p:cNvPr id="4" name="Footer Placeholder 3">
            <a:extLst>
              <a:ext uri="{FF2B5EF4-FFF2-40B4-BE49-F238E27FC236}">
                <a16:creationId xmlns:a16="http://schemas.microsoft.com/office/drawing/2014/main" id="{C2E6E071-2FA2-4E56-A29E-4603791972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6FE0E7-DDFA-4D0F-8246-F28F96DE1190}"/>
              </a:ext>
            </a:extLst>
          </p:cNvPr>
          <p:cNvSpPr>
            <a:spLocks noGrp="1"/>
          </p:cNvSpPr>
          <p:nvPr>
            <p:ph type="sldNum" sz="quarter" idx="12"/>
          </p:nvPr>
        </p:nvSpPr>
        <p:spPr/>
        <p:txBody>
          <a:bodyPr/>
          <a:lstStyle/>
          <a:p>
            <a:fld id="{8457D0C0-2BC9-4781-B641-E48270327988}" type="slidenum">
              <a:rPr lang="en-US" smtClean="0"/>
              <a:t>‹#›</a:t>
            </a:fld>
            <a:endParaRPr lang="en-US"/>
          </a:p>
        </p:txBody>
      </p:sp>
    </p:spTree>
    <p:extLst>
      <p:ext uri="{BB962C8B-B14F-4D97-AF65-F5344CB8AC3E}">
        <p14:creationId xmlns:p14="http://schemas.microsoft.com/office/powerpoint/2010/main" val="1492420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159042-607D-4123-B9A6-D263230EC47F}"/>
              </a:ext>
            </a:extLst>
          </p:cNvPr>
          <p:cNvSpPr>
            <a:spLocks noGrp="1"/>
          </p:cNvSpPr>
          <p:nvPr>
            <p:ph type="dt" sz="half" idx="10"/>
          </p:nvPr>
        </p:nvSpPr>
        <p:spPr/>
        <p:txBody>
          <a:bodyPr/>
          <a:lstStyle/>
          <a:p>
            <a:fld id="{CC8B3D64-93C3-49EE-802A-EA6743BE1725}" type="datetimeFigureOut">
              <a:rPr lang="en-US" smtClean="0"/>
              <a:t>2/9/2021</a:t>
            </a:fld>
            <a:endParaRPr lang="en-US"/>
          </a:p>
        </p:txBody>
      </p:sp>
      <p:sp>
        <p:nvSpPr>
          <p:cNvPr id="3" name="Footer Placeholder 2">
            <a:extLst>
              <a:ext uri="{FF2B5EF4-FFF2-40B4-BE49-F238E27FC236}">
                <a16:creationId xmlns:a16="http://schemas.microsoft.com/office/drawing/2014/main" id="{0B3B2ECE-E5B9-4A1A-888A-B3144386D1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AE77B5-88E8-4F40-A25B-1088B6BC55DF}"/>
              </a:ext>
            </a:extLst>
          </p:cNvPr>
          <p:cNvSpPr>
            <a:spLocks noGrp="1"/>
          </p:cNvSpPr>
          <p:nvPr>
            <p:ph type="sldNum" sz="quarter" idx="12"/>
          </p:nvPr>
        </p:nvSpPr>
        <p:spPr/>
        <p:txBody>
          <a:bodyPr/>
          <a:lstStyle/>
          <a:p>
            <a:fld id="{8457D0C0-2BC9-4781-B641-E48270327988}" type="slidenum">
              <a:rPr lang="en-US" smtClean="0"/>
              <a:t>‹#›</a:t>
            </a:fld>
            <a:endParaRPr lang="en-US"/>
          </a:p>
        </p:txBody>
      </p:sp>
    </p:spTree>
    <p:extLst>
      <p:ext uri="{BB962C8B-B14F-4D97-AF65-F5344CB8AC3E}">
        <p14:creationId xmlns:p14="http://schemas.microsoft.com/office/powerpoint/2010/main" val="492179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431A6-F2E0-4919-8DAE-797240AC9D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A2C52B-9807-42DF-87BE-723AC7D858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32EAC0-4BE4-4722-832C-14D0250877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86988B-5E82-4459-BF33-5A3B49EB415D}"/>
              </a:ext>
            </a:extLst>
          </p:cNvPr>
          <p:cNvSpPr>
            <a:spLocks noGrp="1"/>
          </p:cNvSpPr>
          <p:nvPr>
            <p:ph type="dt" sz="half" idx="10"/>
          </p:nvPr>
        </p:nvSpPr>
        <p:spPr/>
        <p:txBody>
          <a:bodyPr/>
          <a:lstStyle/>
          <a:p>
            <a:fld id="{CC8B3D64-93C3-49EE-802A-EA6743BE1725}" type="datetimeFigureOut">
              <a:rPr lang="en-US" smtClean="0"/>
              <a:t>2/9/2021</a:t>
            </a:fld>
            <a:endParaRPr lang="en-US"/>
          </a:p>
        </p:txBody>
      </p:sp>
      <p:sp>
        <p:nvSpPr>
          <p:cNvPr id="6" name="Footer Placeholder 5">
            <a:extLst>
              <a:ext uri="{FF2B5EF4-FFF2-40B4-BE49-F238E27FC236}">
                <a16:creationId xmlns:a16="http://schemas.microsoft.com/office/drawing/2014/main" id="{60ACE5A6-FAA6-4167-9C82-39A7746B53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03DD8E-1F3E-40FC-9117-9A357D36302F}"/>
              </a:ext>
            </a:extLst>
          </p:cNvPr>
          <p:cNvSpPr>
            <a:spLocks noGrp="1"/>
          </p:cNvSpPr>
          <p:nvPr>
            <p:ph type="sldNum" sz="quarter" idx="12"/>
          </p:nvPr>
        </p:nvSpPr>
        <p:spPr/>
        <p:txBody>
          <a:bodyPr/>
          <a:lstStyle/>
          <a:p>
            <a:fld id="{8457D0C0-2BC9-4781-B641-E48270327988}" type="slidenum">
              <a:rPr lang="en-US" smtClean="0"/>
              <a:t>‹#›</a:t>
            </a:fld>
            <a:endParaRPr lang="en-US"/>
          </a:p>
        </p:txBody>
      </p:sp>
    </p:spTree>
    <p:extLst>
      <p:ext uri="{BB962C8B-B14F-4D97-AF65-F5344CB8AC3E}">
        <p14:creationId xmlns:p14="http://schemas.microsoft.com/office/powerpoint/2010/main" val="670794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A0F03-DE33-4E05-A23C-22B271ED7B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7FAAD5-7AEF-4BFA-8555-891F0F6458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F40F6B-2DB1-44E0-BDAC-3F900BAA0B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5713E5-6707-433D-9F72-55C9F81CCCE6}"/>
              </a:ext>
            </a:extLst>
          </p:cNvPr>
          <p:cNvSpPr>
            <a:spLocks noGrp="1"/>
          </p:cNvSpPr>
          <p:nvPr>
            <p:ph type="dt" sz="half" idx="10"/>
          </p:nvPr>
        </p:nvSpPr>
        <p:spPr/>
        <p:txBody>
          <a:bodyPr/>
          <a:lstStyle/>
          <a:p>
            <a:fld id="{CC8B3D64-93C3-49EE-802A-EA6743BE1725}" type="datetimeFigureOut">
              <a:rPr lang="en-US" smtClean="0"/>
              <a:t>2/9/2021</a:t>
            </a:fld>
            <a:endParaRPr lang="en-US"/>
          </a:p>
        </p:txBody>
      </p:sp>
      <p:sp>
        <p:nvSpPr>
          <p:cNvPr id="6" name="Footer Placeholder 5">
            <a:extLst>
              <a:ext uri="{FF2B5EF4-FFF2-40B4-BE49-F238E27FC236}">
                <a16:creationId xmlns:a16="http://schemas.microsoft.com/office/drawing/2014/main" id="{62510E64-FAFF-43D9-ADFA-1BDE8997CB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EBF67B-A45A-4A19-8CC3-FCB37F8AEFD2}"/>
              </a:ext>
            </a:extLst>
          </p:cNvPr>
          <p:cNvSpPr>
            <a:spLocks noGrp="1"/>
          </p:cNvSpPr>
          <p:nvPr>
            <p:ph type="sldNum" sz="quarter" idx="12"/>
          </p:nvPr>
        </p:nvSpPr>
        <p:spPr/>
        <p:txBody>
          <a:bodyPr/>
          <a:lstStyle/>
          <a:p>
            <a:fld id="{8457D0C0-2BC9-4781-B641-E48270327988}" type="slidenum">
              <a:rPr lang="en-US" smtClean="0"/>
              <a:t>‹#›</a:t>
            </a:fld>
            <a:endParaRPr lang="en-US"/>
          </a:p>
        </p:txBody>
      </p:sp>
    </p:spTree>
    <p:extLst>
      <p:ext uri="{BB962C8B-B14F-4D97-AF65-F5344CB8AC3E}">
        <p14:creationId xmlns:p14="http://schemas.microsoft.com/office/powerpoint/2010/main" val="4085933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5891F3-DDD2-44EF-8C0D-870CCCDEFB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E09BAA-EA85-48E7-8A4A-7D65DE7528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CD29B-7979-4790-A9EE-4E4B756CE5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B3D64-93C3-49EE-802A-EA6743BE1725}" type="datetimeFigureOut">
              <a:rPr lang="en-US" smtClean="0"/>
              <a:t>2/9/2021</a:t>
            </a:fld>
            <a:endParaRPr lang="en-US"/>
          </a:p>
        </p:txBody>
      </p:sp>
      <p:sp>
        <p:nvSpPr>
          <p:cNvPr id="5" name="Footer Placeholder 4">
            <a:extLst>
              <a:ext uri="{FF2B5EF4-FFF2-40B4-BE49-F238E27FC236}">
                <a16:creationId xmlns:a16="http://schemas.microsoft.com/office/drawing/2014/main" id="{9F8C1455-2B52-40B4-B507-CBEE186EA0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C0E7C0-F1FC-483A-8298-F4E6D391AE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7D0C0-2BC9-4781-B641-E48270327988}" type="slidenum">
              <a:rPr lang="en-US" smtClean="0"/>
              <a:t>‹#›</a:t>
            </a:fld>
            <a:endParaRPr lang="en-US"/>
          </a:p>
        </p:txBody>
      </p:sp>
    </p:spTree>
    <p:extLst>
      <p:ext uri="{BB962C8B-B14F-4D97-AF65-F5344CB8AC3E}">
        <p14:creationId xmlns:p14="http://schemas.microsoft.com/office/powerpoint/2010/main" val="2249000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h0Dc5QHeT4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C4C92-D686-45B0-A4BE-FEF622EBE8E5}"/>
              </a:ext>
            </a:extLst>
          </p:cNvPr>
          <p:cNvSpPr>
            <a:spLocks noGrp="1"/>
          </p:cNvSpPr>
          <p:nvPr>
            <p:ph type="ctrTitle"/>
          </p:nvPr>
        </p:nvSpPr>
        <p:spPr>
          <a:xfrm>
            <a:off x="1351280" y="1965643"/>
            <a:ext cx="9144000" cy="2387600"/>
          </a:xfrm>
        </p:spPr>
        <p:txBody>
          <a:bodyPr>
            <a:normAutofit/>
          </a:bodyPr>
          <a:lstStyle/>
          <a:p>
            <a:r>
              <a:rPr lang="en-US" sz="5000" b="0" i="0" u="none" strike="noStrike" dirty="0">
                <a:solidFill>
                  <a:srgbClr val="FFFFFF"/>
                </a:solidFill>
                <a:effectLst/>
                <a:latin typeface="Roboto Slab"/>
              </a:rPr>
              <a:t>How did revolution lead the colonies towards independence?</a:t>
            </a:r>
            <a:endParaRPr lang="en-US" sz="5000" dirty="0"/>
          </a:p>
        </p:txBody>
      </p:sp>
      <p:sp>
        <p:nvSpPr>
          <p:cNvPr id="5" name="TextBox 4">
            <a:extLst>
              <a:ext uri="{FF2B5EF4-FFF2-40B4-BE49-F238E27FC236}">
                <a16:creationId xmlns:a16="http://schemas.microsoft.com/office/drawing/2014/main" id="{70AD1921-95CA-4665-AA43-AFC6D2DD1026}"/>
              </a:ext>
            </a:extLst>
          </p:cNvPr>
          <p:cNvSpPr txBox="1"/>
          <p:nvPr/>
        </p:nvSpPr>
        <p:spPr>
          <a:xfrm>
            <a:off x="3048000" y="3244334"/>
            <a:ext cx="6096000"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3890254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5C36BD-D330-4181-88FA-D0354291F94D}"/>
              </a:ext>
            </a:extLst>
          </p:cNvPr>
          <p:cNvSpPr txBox="1"/>
          <p:nvPr/>
        </p:nvSpPr>
        <p:spPr>
          <a:xfrm>
            <a:off x="1781174" y="1489264"/>
            <a:ext cx="7724775" cy="4308872"/>
          </a:xfrm>
          <a:prstGeom prst="rect">
            <a:avLst/>
          </a:prstGeom>
          <a:noFill/>
        </p:spPr>
        <p:txBody>
          <a:bodyPr wrap="square">
            <a:spAutoFit/>
          </a:bodyPr>
          <a:lstStyle/>
          <a:p>
            <a:pPr rtl="0">
              <a:spcBef>
                <a:spcPts val="0"/>
              </a:spcBef>
              <a:spcAft>
                <a:spcPts val="1200"/>
              </a:spcAft>
            </a:pPr>
            <a:r>
              <a:rPr lang="en-US" sz="2200" b="0" i="0" u="none" strike="noStrike" dirty="0">
                <a:solidFill>
                  <a:srgbClr val="FFFFFF"/>
                </a:solidFill>
                <a:effectLst/>
                <a:latin typeface="Roboto"/>
              </a:rPr>
              <a:t>The Leaders of the Continental congress looked first at how they could defend their northern borders. </a:t>
            </a:r>
            <a:endParaRPr lang="en-US" sz="2200" b="0" dirty="0">
              <a:effectLst/>
            </a:endParaRPr>
          </a:p>
          <a:p>
            <a:pPr rtl="0">
              <a:spcBef>
                <a:spcPts val="0"/>
              </a:spcBef>
              <a:spcAft>
                <a:spcPts val="1200"/>
              </a:spcAft>
            </a:pPr>
            <a:r>
              <a:rPr lang="en-US" sz="2200" b="0" i="0" u="none" strike="noStrike" dirty="0">
                <a:solidFill>
                  <a:srgbClr val="FFFFFF"/>
                </a:solidFill>
                <a:effectLst/>
                <a:latin typeface="Roboto"/>
              </a:rPr>
              <a:t>They knew pretty troops could come through Quebec to attack them; they knew they had two options:</a:t>
            </a:r>
            <a:endParaRPr lang="en-US" sz="2200" b="0" dirty="0">
              <a:effectLst/>
            </a:endParaRPr>
          </a:p>
          <a:p>
            <a:pPr rtl="0" fontAlgn="base">
              <a:spcBef>
                <a:spcPts val="0"/>
              </a:spcBef>
              <a:spcAft>
                <a:spcPts val="0"/>
              </a:spcAft>
              <a:buFont typeface="Arial" panose="020B0604020202020204" pitchFamily="34" charset="0"/>
              <a:buChar char="•"/>
            </a:pPr>
            <a:r>
              <a:rPr lang="en-US" sz="2200" b="0" i="0" u="none" strike="noStrike" dirty="0">
                <a:solidFill>
                  <a:srgbClr val="FFFFFF"/>
                </a:solidFill>
                <a:effectLst/>
                <a:latin typeface="Roboto"/>
              </a:rPr>
              <a:t>They could try and convince Quebec to join the revolution </a:t>
            </a:r>
          </a:p>
          <a:p>
            <a:pPr rtl="0" fontAlgn="base">
              <a:spcBef>
                <a:spcPts val="0"/>
              </a:spcBef>
              <a:spcAft>
                <a:spcPts val="1200"/>
              </a:spcAft>
              <a:buFont typeface="Arial" panose="020B0604020202020204" pitchFamily="34" charset="0"/>
              <a:buChar char="•"/>
            </a:pPr>
            <a:r>
              <a:rPr lang="en-US" sz="2200" b="0" i="0" u="none" strike="noStrike" dirty="0">
                <a:solidFill>
                  <a:srgbClr val="FFFFFF"/>
                </a:solidFill>
                <a:effectLst/>
                <a:latin typeface="Roboto"/>
              </a:rPr>
              <a:t>Attack first and claim Quebec for themselves</a:t>
            </a:r>
          </a:p>
          <a:p>
            <a:pPr rtl="0">
              <a:spcBef>
                <a:spcPts val="0"/>
              </a:spcBef>
              <a:spcAft>
                <a:spcPts val="1200"/>
              </a:spcAft>
            </a:pPr>
            <a:r>
              <a:rPr lang="en-US" sz="2200" b="0" i="0" u="none" strike="noStrike" dirty="0">
                <a:solidFill>
                  <a:srgbClr val="FFFFFF"/>
                </a:solidFill>
                <a:effectLst/>
                <a:latin typeface="Roboto"/>
              </a:rPr>
              <a:t>Richard Montgomery and Benedict Arnold tried in the winter of 1775 and failed, which lead Quebec to maintain Loyal to Britain</a:t>
            </a:r>
            <a:endParaRPr lang="en-US" sz="2200" b="0" dirty="0">
              <a:effectLst/>
            </a:endParaRPr>
          </a:p>
          <a:p>
            <a:br>
              <a:rPr lang="en-US" dirty="0"/>
            </a:br>
            <a:endParaRPr lang="en-US" dirty="0"/>
          </a:p>
        </p:txBody>
      </p:sp>
      <p:sp>
        <p:nvSpPr>
          <p:cNvPr id="4" name="TextBox 3">
            <a:extLst>
              <a:ext uri="{FF2B5EF4-FFF2-40B4-BE49-F238E27FC236}">
                <a16:creationId xmlns:a16="http://schemas.microsoft.com/office/drawing/2014/main" id="{1DE327C2-A1B3-47E8-ADD9-32E4612A1F0A}"/>
              </a:ext>
            </a:extLst>
          </p:cNvPr>
          <p:cNvSpPr txBox="1"/>
          <p:nvPr/>
        </p:nvSpPr>
        <p:spPr>
          <a:xfrm>
            <a:off x="2862262" y="171450"/>
            <a:ext cx="7305675" cy="861774"/>
          </a:xfrm>
          <a:prstGeom prst="rect">
            <a:avLst/>
          </a:prstGeom>
          <a:noFill/>
        </p:spPr>
        <p:txBody>
          <a:bodyPr wrap="square" rtlCol="0">
            <a:spAutoFit/>
          </a:bodyPr>
          <a:lstStyle/>
          <a:p>
            <a:r>
              <a:rPr lang="en-US" sz="5000" dirty="0"/>
              <a:t>Attack on Quebec!</a:t>
            </a:r>
          </a:p>
        </p:txBody>
      </p:sp>
    </p:spTree>
    <p:extLst>
      <p:ext uri="{BB962C8B-B14F-4D97-AF65-F5344CB8AC3E}">
        <p14:creationId xmlns:p14="http://schemas.microsoft.com/office/powerpoint/2010/main" val="1962855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D7D5AB-D89B-4142-8E16-0D70B2B55105}"/>
              </a:ext>
            </a:extLst>
          </p:cNvPr>
          <p:cNvSpPr txBox="1"/>
          <p:nvPr/>
        </p:nvSpPr>
        <p:spPr>
          <a:xfrm>
            <a:off x="1733550" y="1762125"/>
            <a:ext cx="8124825" cy="4031873"/>
          </a:xfrm>
          <a:prstGeom prst="rect">
            <a:avLst/>
          </a:prstGeom>
          <a:noFill/>
        </p:spPr>
        <p:txBody>
          <a:bodyPr wrap="square">
            <a:spAutoFit/>
          </a:bodyPr>
          <a:lstStyle/>
          <a:p>
            <a:pPr rtl="0">
              <a:spcBef>
                <a:spcPts val="0"/>
              </a:spcBef>
              <a:spcAft>
                <a:spcPts val="1200"/>
              </a:spcAft>
            </a:pPr>
            <a:r>
              <a:rPr lang="en-US" sz="2500" b="0" i="0" u="none" strike="noStrike" dirty="0">
                <a:solidFill>
                  <a:srgbClr val="FFFFFF"/>
                </a:solidFill>
                <a:effectLst/>
                <a:latin typeface="Roboto"/>
              </a:rPr>
              <a:t>While the fighting was continuing on the battlefields, the delegates of the continental congress continued to meet to figure out what exactly they were wanting out of this war. Was it complete independence? Or a constitutional monarchy?</a:t>
            </a:r>
            <a:endParaRPr lang="en-US" sz="2500" b="0" dirty="0">
              <a:effectLst/>
            </a:endParaRPr>
          </a:p>
          <a:p>
            <a:pPr rtl="0">
              <a:spcBef>
                <a:spcPts val="0"/>
              </a:spcBef>
              <a:spcAft>
                <a:spcPts val="1200"/>
              </a:spcAft>
            </a:pPr>
            <a:r>
              <a:rPr lang="en-US" sz="2500" b="0" i="0" u="none" strike="noStrike" dirty="0">
                <a:solidFill>
                  <a:srgbClr val="FFFFFF"/>
                </a:solidFill>
                <a:effectLst/>
                <a:latin typeface="Roboto"/>
              </a:rPr>
              <a:t>Some of the delegates believed each state should have its own government and they are only working together to achieve that from Britain</a:t>
            </a:r>
            <a:endParaRPr lang="en-US" sz="2500" b="0" dirty="0">
              <a:effectLst/>
            </a:endParaRPr>
          </a:p>
          <a:p>
            <a:br>
              <a:rPr lang="en-US" dirty="0"/>
            </a:br>
            <a:endParaRPr lang="en-US" dirty="0"/>
          </a:p>
        </p:txBody>
      </p:sp>
      <p:sp>
        <p:nvSpPr>
          <p:cNvPr id="4" name="TextBox 3">
            <a:extLst>
              <a:ext uri="{FF2B5EF4-FFF2-40B4-BE49-F238E27FC236}">
                <a16:creationId xmlns:a16="http://schemas.microsoft.com/office/drawing/2014/main" id="{749CB9B3-DA6D-4B11-A847-CB385D829218}"/>
              </a:ext>
            </a:extLst>
          </p:cNvPr>
          <p:cNvSpPr txBox="1"/>
          <p:nvPr/>
        </p:nvSpPr>
        <p:spPr>
          <a:xfrm>
            <a:off x="2543175" y="306750"/>
            <a:ext cx="6524625" cy="861774"/>
          </a:xfrm>
          <a:prstGeom prst="rect">
            <a:avLst/>
          </a:prstGeom>
          <a:noFill/>
        </p:spPr>
        <p:txBody>
          <a:bodyPr wrap="square" rtlCol="0">
            <a:spAutoFit/>
          </a:bodyPr>
          <a:lstStyle/>
          <a:p>
            <a:r>
              <a:rPr lang="en-US" sz="5000" dirty="0"/>
              <a:t>Deciding what to do</a:t>
            </a:r>
          </a:p>
        </p:txBody>
      </p:sp>
    </p:spTree>
    <p:extLst>
      <p:ext uri="{BB962C8B-B14F-4D97-AF65-F5344CB8AC3E}">
        <p14:creationId xmlns:p14="http://schemas.microsoft.com/office/powerpoint/2010/main" val="529203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BF55DB7A-E094-4F8E-8CF8-C8934D4909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9122" b="-1"/>
          <a:stretch/>
        </p:blipFill>
        <p:spPr bwMode="auto">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71" name="Group 70">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72" name="Freeform: Shape 71">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3" name="Group 72">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74" name="Group 73">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78" name="Freeform: Shape 77">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5" name="Group 74">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76" name="Freeform: Shape 75">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extBox 1">
            <a:extLst>
              <a:ext uri="{FF2B5EF4-FFF2-40B4-BE49-F238E27FC236}">
                <a16:creationId xmlns:a16="http://schemas.microsoft.com/office/drawing/2014/main" id="{46CA7FC1-741D-4CF9-8794-6FAA2F0D28E3}"/>
              </a:ext>
            </a:extLst>
          </p:cNvPr>
          <p:cNvSpPr txBox="1"/>
          <p:nvPr/>
        </p:nvSpPr>
        <p:spPr>
          <a:xfrm>
            <a:off x="406400" y="2235200"/>
            <a:ext cx="3373120" cy="4431983"/>
          </a:xfrm>
          <a:prstGeom prst="rect">
            <a:avLst/>
          </a:prstGeom>
          <a:noFill/>
        </p:spPr>
        <p:txBody>
          <a:bodyPr wrap="square" rtlCol="0">
            <a:spAutoFit/>
          </a:bodyPr>
          <a:lstStyle/>
          <a:p>
            <a:pPr rtl="0">
              <a:spcBef>
                <a:spcPts val="0"/>
              </a:spcBef>
              <a:spcAft>
                <a:spcPts val="1200"/>
              </a:spcAft>
            </a:pPr>
            <a:r>
              <a:rPr lang="en-US" sz="1800" b="0" i="0" u="none" strike="noStrike" dirty="0">
                <a:solidFill>
                  <a:srgbClr val="FFFFFF"/>
                </a:solidFill>
                <a:effectLst/>
                <a:latin typeface="Roboto"/>
              </a:rPr>
              <a:t>The three most famous individuals who agreed on independence from Britain you may have heard of: Thomas Jefferson, Benjamin Franklin and John Adams</a:t>
            </a:r>
            <a:endParaRPr lang="en-US" b="0" dirty="0">
              <a:effectLst/>
            </a:endParaRPr>
          </a:p>
          <a:p>
            <a:pPr rtl="0">
              <a:spcBef>
                <a:spcPts val="0"/>
              </a:spcBef>
              <a:spcAft>
                <a:spcPts val="1200"/>
              </a:spcAft>
            </a:pPr>
            <a:r>
              <a:rPr lang="en-US" sz="1800" b="0" i="0" u="none" strike="noStrike" dirty="0">
                <a:solidFill>
                  <a:srgbClr val="FFFFFF"/>
                </a:solidFill>
                <a:effectLst/>
                <a:latin typeface="Roboto"/>
              </a:rPr>
              <a:t>Together they drafted a statement that would declare independence from Britain which became known as </a:t>
            </a:r>
            <a:endParaRPr lang="en-US" b="0" dirty="0">
              <a:effectLst/>
            </a:endParaRPr>
          </a:p>
          <a:p>
            <a:pPr rtl="0">
              <a:spcBef>
                <a:spcPts val="0"/>
              </a:spcBef>
              <a:spcAft>
                <a:spcPts val="1200"/>
              </a:spcAft>
            </a:pPr>
            <a:r>
              <a:rPr lang="en-US" sz="1800" b="0" i="0" u="none" strike="noStrike" dirty="0">
                <a:solidFill>
                  <a:srgbClr val="FFFFFF"/>
                </a:solidFill>
                <a:effectLst/>
                <a:latin typeface="Roboto"/>
              </a:rPr>
              <a:t>The Declaration of Independence.</a:t>
            </a:r>
            <a:endParaRPr lang="en-US" b="0" dirty="0">
              <a:effectLst/>
            </a:endParaRPr>
          </a:p>
          <a:p>
            <a:br>
              <a:rPr lang="en-US" dirty="0"/>
            </a:br>
            <a:endParaRPr lang="en-US" dirty="0"/>
          </a:p>
        </p:txBody>
      </p:sp>
      <p:sp>
        <p:nvSpPr>
          <p:cNvPr id="14" name="TextBox 13">
            <a:extLst>
              <a:ext uri="{FF2B5EF4-FFF2-40B4-BE49-F238E27FC236}">
                <a16:creationId xmlns:a16="http://schemas.microsoft.com/office/drawing/2014/main" id="{F7817343-63A7-445D-BBF1-5B906BD2AEC9}"/>
              </a:ext>
            </a:extLst>
          </p:cNvPr>
          <p:cNvSpPr txBox="1"/>
          <p:nvPr/>
        </p:nvSpPr>
        <p:spPr>
          <a:xfrm>
            <a:off x="406400" y="190817"/>
            <a:ext cx="11849100" cy="1569660"/>
          </a:xfrm>
          <a:prstGeom prst="rect">
            <a:avLst/>
          </a:prstGeom>
          <a:noFill/>
        </p:spPr>
        <p:txBody>
          <a:bodyPr wrap="square">
            <a:spAutoFit/>
          </a:bodyPr>
          <a:lstStyle/>
          <a:p>
            <a:pPr rtl="0">
              <a:spcBef>
                <a:spcPts val="0"/>
              </a:spcBef>
              <a:spcAft>
                <a:spcPts val="0"/>
              </a:spcAft>
            </a:pPr>
            <a:r>
              <a:rPr lang="en-US" sz="6000" b="0" i="0" u="none" strike="noStrike" dirty="0">
                <a:solidFill>
                  <a:srgbClr val="FFFFFF"/>
                </a:solidFill>
                <a:effectLst/>
                <a:latin typeface="Roboto Slab"/>
              </a:rPr>
              <a:t>The Declaration of Independence </a:t>
            </a:r>
            <a:endParaRPr lang="en-US" sz="6000" b="0" dirty="0">
              <a:effectLst/>
            </a:endParaRPr>
          </a:p>
          <a:p>
            <a:br>
              <a:rPr lang="en-US" dirty="0"/>
            </a:br>
            <a:endParaRPr lang="en-US" dirty="0"/>
          </a:p>
        </p:txBody>
      </p:sp>
    </p:spTree>
    <p:extLst>
      <p:ext uri="{BB962C8B-B14F-4D97-AF65-F5344CB8AC3E}">
        <p14:creationId xmlns:p14="http://schemas.microsoft.com/office/powerpoint/2010/main" val="18125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8194" name="Picture 2" descr="A group of people sitting around a table&#10;&#10;Description automatically generated with low confidence">
            <a:extLst>
              <a:ext uri="{FF2B5EF4-FFF2-40B4-BE49-F238E27FC236}">
                <a16:creationId xmlns:a16="http://schemas.microsoft.com/office/drawing/2014/main" id="{70A8241C-24AE-45CB-9583-E5D4D20AD2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4" r="-1" b="-1"/>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8B0914C2-A774-46A7-B230-9A4A075569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448" t="22727" r="34050" b="20909"/>
          <a:stretch/>
        </p:blipFill>
        <p:spPr bwMode="auto">
          <a:xfrm>
            <a:off x="2324100" y="2009775"/>
            <a:ext cx="1800225" cy="29527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869DDBAC-65D4-4042-8125-BA09A0513A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3062" y="2009775"/>
            <a:ext cx="1933575" cy="52387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FF2B5EF4-FFF2-40B4-BE49-F238E27FC236}">
                <a16:creationId xmlns:a16="http://schemas.microsoft.com/office/drawing/2014/main" id="{738F6FFA-6631-4E0D-A8B6-F2CC5527AC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0" y="881063"/>
            <a:ext cx="1447800" cy="52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7851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wipe(down)">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barn(inVertical)">
                                      <p:cBhvr>
                                        <p:cTn id="12" dur="500"/>
                                        <p:tgtEl>
                                          <p:spTgt spid="819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200"/>
                                        </p:tgtEl>
                                        <p:attrNameLst>
                                          <p:attrName>style.visibility</p:attrName>
                                        </p:attrNameLst>
                                      </p:cBhvr>
                                      <p:to>
                                        <p:strVal val="visible"/>
                                      </p:to>
                                    </p:set>
                                    <p:anim calcmode="lin" valueType="num">
                                      <p:cBhvr additive="base">
                                        <p:cTn id="17" dur="500" fill="hold"/>
                                        <p:tgtEl>
                                          <p:spTgt spid="8200"/>
                                        </p:tgtEl>
                                        <p:attrNameLst>
                                          <p:attrName>ppt_x</p:attrName>
                                        </p:attrNameLst>
                                      </p:cBhvr>
                                      <p:tavLst>
                                        <p:tav tm="0">
                                          <p:val>
                                            <p:strVal val="#ppt_x"/>
                                          </p:val>
                                        </p:tav>
                                        <p:tav tm="100000">
                                          <p:val>
                                            <p:strVal val="#ppt_x"/>
                                          </p:val>
                                        </p:tav>
                                      </p:tavLst>
                                    </p:anim>
                                    <p:anim calcmode="lin" valueType="num">
                                      <p:cBhvr additive="base">
                                        <p:cTn id="18"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B4B1E1CF-9ABC-4A30-938E-8F4C956157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D699F57-E575-40DF-AB7B-22817E680DE1}"/>
              </a:ext>
            </a:extLst>
          </p:cNvPr>
          <p:cNvSpPr txBox="1"/>
          <p:nvPr/>
        </p:nvSpPr>
        <p:spPr>
          <a:xfrm>
            <a:off x="575309" y="966470"/>
            <a:ext cx="4491991" cy="4708981"/>
          </a:xfrm>
          <a:prstGeom prst="rect">
            <a:avLst/>
          </a:prstGeom>
          <a:noFill/>
        </p:spPr>
        <p:txBody>
          <a:bodyPr wrap="square" rtlCol="0">
            <a:spAutoFit/>
          </a:bodyPr>
          <a:lstStyle/>
          <a:p>
            <a:r>
              <a:rPr lang="en-US" sz="2500" b="0" i="0" u="none" strike="noStrike" dirty="0">
                <a:solidFill>
                  <a:srgbClr val="FFFFFF"/>
                </a:solidFill>
                <a:effectLst/>
                <a:latin typeface="Roboto"/>
              </a:rPr>
              <a:t>The American Declaration of Independence is </a:t>
            </a:r>
            <a:r>
              <a:rPr lang="en-US" sz="2500" b="0" i="0" u="none" strike="noStrike" dirty="0" err="1">
                <a:solidFill>
                  <a:srgbClr val="FFFFFF"/>
                </a:solidFill>
                <a:effectLst/>
                <a:latin typeface="Roboto"/>
              </a:rPr>
              <a:t>is</a:t>
            </a:r>
            <a:r>
              <a:rPr lang="en-US" sz="2500" b="0" i="0" u="none" strike="noStrike" dirty="0">
                <a:solidFill>
                  <a:srgbClr val="FFFFFF"/>
                </a:solidFill>
                <a:effectLst/>
                <a:latin typeface="Roboto"/>
              </a:rPr>
              <a:t> one of the most revolutionary documents in world history. It proposed the United States as a new nation that believed people had rights that no government could take away. (which is a reason today why so many fight for their right to bear arms as its written in the constitution)</a:t>
            </a:r>
            <a:endParaRPr lang="en-US" sz="2500" dirty="0"/>
          </a:p>
        </p:txBody>
      </p:sp>
    </p:spTree>
    <p:extLst>
      <p:ext uri="{BB962C8B-B14F-4D97-AF65-F5344CB8AC3E}">
        <p14:creationId xmlns:p14="http://schemas.microsoft.com/office/powerpoint/2010/main" val="3379686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D99D2C73-08B0-4F6B-A8E9-4651E6BDB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68DB88C-7EF2-487C-85D1-848F61F13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icture 4" descr="A person in a military uniform holding a gun&#10;&#10;Description automatically generated with low confidence">
            <a:extLst>
              <a:ext uri="{FF2B5EF4-FFF2-40B4-BE49-F238E27FC236}">
                <a16:creationId xmlns:a16="http://schemas.microsoft.com/office/drawing/2014/main" id="{A6423382-E377-4510-9C1E-4CE9935691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74" b="2"/>
          <a:stretch/>
        </p:blipFill>
        <p:spPr bwMode="auto">
          <a:xfrm>
            <a:off x="643467" y="643467"/>
            <a:ext cx="5372099" cy="5571066"/>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A person holding a flag&#10;&#10;Description automatically generated with low confidence">
            <a:extLst>
              <a:ext uri="{FF2B5EF4-FFF2-40B4-BE49-F238E27FC236}">
                <a16:creationId xmlns:a16="http://schemas.microsoft.com/office/drawing/2014/main" id="{4FBB3C71-DD77-4B26-BF7B-45C7CF71B4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61" r="-1" b="13585"/>
          <a:stretch/>
        </p:blipFill>
        <p:spPr bwMode="auto">
          <a:xfrm>
            <a:off x="6176432" y="643467"/>
            <a:ext cx="5372100"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996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C93654-4268-485E-AD93-674E1BC97237}"/>
              </a:ext>
            </a:extLst>
          </p:cNvPr>
          <p:cNvSpPr txBox="1"/>
          <p:nvPr/>
        </p:nvSpPr>
        <p:spPr>
          <a:xfrm>
            <a:off x="990600" y="1704975"/>
            <a:ext cx="10410825" cy="3647152"/>
          </a:xfrm>
          <a:prstGeom prst="rect">
            <a:avLst/>
          </a:prstGeom>
          <a:noFill/>
        </p:spPr>
        <p:txBody>
          <a:bodyPr wrap="square">
            <a:spAutoFit/>
          </a:bodyPr>
          <a:lstStyle/>
          <a:p>
            <a:pPr rtl="0">
              <a:spcBef>
                <a:spcPts val="0"/>
              </a:spcBef>
              <a:spcAft>
                <a:spcPts val="1200"/>
              </a:spcAft>
            </a:pPr>
            <a:r>
              <a:rPr lang="en-US" sz="2500" b="0" i="0" u="none" strike="noStrike" dirty="0">
                <a:solidFill>
                  <a:srgbClr val="FFFFFF"/>
                </a:solidFill>
                <a:effectLst/>
                <a:latin typeface="Roboto"/>
              </a:rPr>
              <a:t>The Declaration never ended the war, the war continued on for 7 years, Spain and France joined the American cause and together they defeated a whole British army and drove the last of the British forces out of New York and the United States.</a:t>
            </a:r>
            <a:endParaRPr lang="en-US" sz="2500" b="0" dirty="0">
              <a:effectLst/>
            </a:endParaRPr>
          </a:p>
          <a:p>
            <a:pPr rtl="0">
              <a:spcBef>
                <a:spcPts val="0"/>
              </a:spcBef>
              <a:spcAft>
                <a:spcPts val="1200"/>
              </a:spcAft>
            </a:pPr>
            <a:r>
              <a:rPr lang="en-US" sz="2500" b="0" i="0" u="none" strike="noStrike" dirty="0">
                <a:solidFill>
                  <a:srgbClr val="FFFFFF"/>
                </a:solidFill>
                <a:effectLst/>
                <a:latin typeface="Roboto"/>
              </a:rPr>
              <a:t>The Declaration of Independence inspired others to strive for similar outcomes, the revolutionaries in France overthrew King Louis XVI (16) less than 20 years later 1792.</a:t>
            </a:r>
            <a:endParaRPr lang="en-US" sz="2500" b="0" dirty="0">
              <a:effectLst/>
            </a:endParaRPr>
          </a:p>
          <a:p>
            <a:br>
              <a:rPr lang="en-US" dirty="0"/>
            </a:br>
            <a:endParaRPr lang="en-US" dirty="0"/>
          </a:p>
        </p:txBody>
      </p:sp>
    </p:spTree>
    <p:extLst>
      <p:ext uri="{BB962C8B-B14F-4D97-AF65-F5344CB8AC3E}">
        <p14:creationId xmlns:p14="http://schemas.microsoft.com/office/powerpoint/2010/main" val="1686612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F2CCC30C-674A-4B4C-A380-8F4586674B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27"/>
          <a:stretch/>
        </p:blipFill>
        <p:spPr bwMode="auto">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71" name="Group 70">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72" name="Freeform: Shape 71">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3" name="Group 72">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74" name="Group 73">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78" name="Freeform: Shape 77">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5" name="Group 74">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76" name="Freeform: Shape 75">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extBox 1">
            <a:extLst>
              <a:ext uri="{FF2B5EF4-FFF2-40B4-BE49-F238E27FC236}">
                <a16:creationId xmlns:a16="http://schemas.microsoft.com/office/drawing/2014/main" id="{673E8709-168C-4C91-85E9-A564A2E7DF95}"/>
              </a:ext>
            </a:extLst>
          </p:cNvPr>
          <p:cNvSpPr txBox="1"/>
          <p:nvPr/>
        </p:nvSpPr>
        <p:spPr>
          <a:xfrm>
            <a:off x="239457" y="1991995"/>
            <a:ext cx="3379470" cy="2015936"/>
          </a:xfrm>
          <a:prstGeom prst="rect">
            <a:avLst/>
          </a:prstGeom>
          <a:noFill/>
        </p:spPr>
        <p:txBody>
          <a:bodyPr wrap="square" rtlCol="0">
            <a:spAutoFit/>
          </a:bodyPr>
          <a:lstStyle/>
          <a:p>
            <a:r>
              <a:rPr lang="en-US" sz="2500" b="0" i="0" u="none" strike="noStrike" dirty="0">
                <a:solidFill>
                  <a:srgbClr val="FFFFFF"/>
                </a:solidFill>
                <a:effectLst/>
                <a:latin typeface="Roboto"/>
              </a:rPr>
              <a:t>The Declaration of Independence is on display at the National Archives building in Washington DC.</a:t>
            </a:r>
            <a:endParaRPr lang="en-US" sz="2500" dirty="0"/>
          </a:p>
        </p:txBody>
      </p:sp>
    </p:spTree>
    <p:extLst>
      <p:ext uri="{BB962C8B-B14F-4D97-AF65-F5344CB8AC3E}">
        <p14:creationId xmlns:p14="http://schemas.microsoft.com/office/powerpoint/2010/main" val="2260409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B56B8F62-5195-452E-9A49-AC63E1C0A8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785" b="1"/>
          <a:stretch/>
        </p:blipFill>
        <p:spPr bwMode="auto">
          <a:xfrm>
            <a:off x="3962400" y="10"/>
            <a:ext cx="82296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931BA35-6EAB-4698-9431-D26C4D72AEA3}"/>
              </a:ext>
            </a:extLst>
          </p:cNvPr>
          <p:cNvSpPr>
            <a:spLocks noGrp="1"/>
          </p:cNvSpPr>
          <p:nvPr>
            <p:ph idx="1"/>
          </p:nvPr>
        </p:nvSpPr>
        <p:spPr>
          <a:xfrm>
            <a:off x="359283" y="1509014"/>
            <a:ext cx="3438906" cy="3207258"/>
          </a:xfrm>
        </p:spPr>
        <p:txBody>
          <a:bodyPr anchor="t">
            <a:normAutofit/>
          </a:bodyPr>
          <a:lstStyle/>
          <a:p>
            <a:pPr rtl="0">
              <a:spcBef>
                <a:spcPts val="0"/>
              </a:spcBef>
              <a:spcAft>
                <a:spcPts val="1200"/>
              </a:spcAft>
            </a:pPr>
            <a:r>
              <a:rPr lang="en-US" sz="2200" b="0" i="0" u="none" strike="noStrike" dirty="0">
                <a:effectLst/>
                <a:latin typeface="Roboto"/>
              </a:rPr>
              <a:t>The opening shots of the revolution were fired on Lexington Green in Massachusetts. British and American soldiers faced off against one another. </a:t>
            </a:r>
            <a:br>
              <a:rPr lang="en-US" sz="1700" dirty="0"/>
            </a:br>
            <a:endParaRPr lang="en-US" sz="1700" dirty="0"/>
          </a:p>
        </p:txBody>
      </p:sp>
      <p:sp>
        <p:nvSpPr>
          <p:cNvPr id="4" name="TextBox 3">
            <a:extLst>
              <a:ext uri="{FF2B5EF4-FFF2-40B4-BE49-F238E27FC236}">
                <a16:creationId xmlns:a16="http://schemas.microsoft.com/office/drawing/2014/main" id="{ED6F55B9-60F3-43CC-B71D-12F2B916BA5C}"/>
              </a:ext>
            </a:extLst>
          </p:cNvPr>
          <p:cNvSpPr txBox="1"/>
          <p:nvPr/>
        </p:nvSpPr>
        <p:spPr>
          <a:xfrm>
            <a:off x="359283" y="4531360"/>
            <a:ext cx="3603117" cy="1754326"/>
          </a:xfrm>
          <a:prstGeom prst="rect">
            <a:avLst/>
          </a:prstGeom>
          <a:noFill/>
        </p:spPr>
        <p:txBody>
          <a:bodyPr wrap="square" rtlCol="0">
            <a:spAutoFit/>
          </a:bodyPr>
          <a:lstStyle/>
          <a:p>
            <a:pPr rtl="0">
              <a:spcBef>
                <a:spcPts val="0"/>
              </a:spcBef>
              <a:spcAft>
                <a:spcPts val="0"/>
              </a:spcAft>
            </a:pPr>
            <a:r>
              <a:rPr lang="en-US" sz="1800" b="0" i="0" u="none" strike="noStrike">
                <a:solidFill>
                  <a:srgbClr val="000000"/>
                </a:solidFill>
                <a:effectLst/>
                <a:latin typeface="Arial" panose="020B0604020202020204" pitchFamily="34" charset="0"/>
              </a:rPr>
              <a:t>What do you notice in this picture?</a:t>
            </a:r>
            <a:endParaRPr lang="en-US"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 How are the battle tactics different than WW1?</a:t>
            </a:r>
            <a:endParaRPr lang="en-US" b="0">
              <a:effectLst/>
            </a:endParaRPr>
          </a:p>
          <a:p>
            <a:br>
              <a:rPr lang="en-US"/>
            </a:br>
            <a:endParaRPr lang="en-US" dirty="0"/>
          </a:p>
        </p:txBody>
      </p:sp>
    </p:spTree>
    <p:extLst>
      <p:ext uri="{BB962C8B-B14F-4D97-AF65-F5344CB8AC3E}">
        <p14:creationId xmlns:p14="http://schemas.microsoft.com/office/powerpoint/2010/main" val="31378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descr="A grassy area with trees and a tower in the background&#10;&#10;Description automatically generated with medium confidence">
            <a:extLst>
              <a:ext uri="{FF2B5EF4-FFF2-40B4-BE49-F238E27FC236}">
                <a16:creationId xmlns:a16="http://schemas.microsoft.com/office/drawing/2014/main" id="{1D7F7957-9D4D-4859-9766-E341D21F10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9" r="17323"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3" name="Rectangle 8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96BD798E-EF67-4169-9042-4EDA489D93DB}"/>
              </a:ext>
            </a:extLst>
          </p:cNvPr>
          <p:cNvSpPr txBox="1"/>
          <p:nvPr/>
        </p:nvSpPr>
        <p:spPr>
          <a:xfrm>
            <a:off x="1788620" y="440274"/>
            <a:ext cx="8147859" cy="1415772"/>
          </a:xfrm>
          <a:prstGeom prst="rect">
            <a:avLst/>
          </a:prstGeom>
          <a:noFill/>
        </p:spPr>
        <p:txBody>
          <a:bodyPr wrap="square">
            <a:spAutoFit/>
          </a:bodyPr>
          <a:lstStyle/>
          <a:p>
            <a:pPr rtl="0">
              <a:spcBef>
                <a:spcPts val="0"/>
              </a:spcBef>
              <a:spcAft>
                <a:spcPts val="0"/>
              </a:spcAft>
            </a:pPr>
            <a:r>
              <a:rPr lang="en-US" sz="5000" b="0" i="0" u="none" strike="noStrike" dirty="0">
                <a:solidFill>
                  <a:srgbClr val="FFFFFF"/>
                </a:solidFill>
                <a:effectLst/>
                <a:latin typeface="Roboto Slab"/>
              </a:rPr>
              <a:t>Lexington Green</a:t>
            </a:r>
            <a:endParaRPr lang="en-US" sz="5000" b="0" dirty="0">
              <a:effectLst/>
            </a:endParaRPr>
          </a:p>
          <a:p>
            <a:br>
              <a:rPr lang="en-US" dirty="0"/>
            </a:br>
            <a:endParaRPr lang="en-US" dirty="0"/>
          </a:p>
        </p:txBody>
      </p:sp>
      <p:sp>
        <p:nvSpPr>
          <p:cNvPr id="9" name="TextBox 8">
            <a:extLst>
              <a:ext uri="{FF2B5EF4-FFF2-40B4-BE49-F238E27FC236}">
                <a16:creationId xmlns:a16="http://schemas.microsoft.com/office/drawing/2014/main" id="{3A429C3D-952F-42B8-8DD7-FB2995463606}"/>
              </a:ext>
            </a:extLst>
          </p:cNvPr>
          <p:cNvSpPr txBox="1"/>
          <p:nvPr/>
        </p:nvSpPr>
        <p:spPr>
          <a:xfrm>
            <a:off x="629920" y="2042160"/>
            <a:ext cx="3977640" cy="1785104"/>
          </a:xfrm>
          <a:prstGeom prst="rect">
            <a:avLst/>
          </a:prstGeom>
          <a:noFill/>
        </p:spPr>
        <p:txBody>
          <a:bodyPr wrap="square" rtlCol="0">
            <a:spAutoFit/>
          </a:bodyPr>
          <a:lstStyle/>
          <a:p>
            <a:r>
              <a:rPr lang="en-US" sz="2200" b="0" i="0" u="none" strike="noStrike" dirty="0">
                <a:solidFill>
                  <a:srgbClr val="FFFFFF"/>
                </a:solidFill>
                <a:effectLst/>
                <a:latin typeface="Roboto"/>
              </a:rPr>
              <a:t>Where the first battle took place is now a state national park with monuments and every year there is a reenactment of the battle</a:t>
            </a:r>
            <a:endParaRPr lang="en-US" sz="2200" dirty="0"/>
          </a:p>
        </p:txBody>
      </p:sp>
      <p:sp>
        <p:nvSpPr>
          <p:cNvPr id="11" name="TextBox 10">
            <a:extLst>
              <a:ext uri="{FF2B5EF4-FFF2-40B4-BE49-F238E27FC236}">
                <a16:creationId xmlns:a16="http://schemas.microsoft.com/office/drawing/2014/main" id="{FC732EA5-9549-478F-A992-4CBA68B86C27}"/>
              </a:ext>
            </a:extLst>
          </p:cNvPr>
          <p:cNvSpPr txBox="1"/>
          <p:nvPr/>
        </p:nvSpPr>
        <p:spPr>
          <a:xfrm>
            <a:off x="344170" y="5261646"/>
            <a:ext cx="5256530" cy="369332"/>
          </a:xfrm>
          <a:prstGeom prst="rect">
            <a:avLst/>
          </a:prstGeom>
          <a:noFill/>
        </p:spPr>
        <p:txBody>
          <a:bodyPr wrap="square" rtlCol="0">
            <a:spAutoFit/>
          </a:bodyPr>
          <a:lstStyle/>
          <a:p>
            <a:r>
              <a:rPr lang="en-US" dirty="0">
                <a:solidFill>
                  <a:srgbClr val="0563C1"/>
                </a:solidFill>
                <a:hlinkClick r:id="rId3">
                  <a:extLst>
                    <a:ext uri="{A12FA001-AC4F-418D-AE19-62706E023703}">
                      <ahyp:hlinkClr xmlns:ahyp="http://schemas.microsoft.com/office/drawing/2018/hyperlinkcolor" val="tx"/>
                    </a:ext>
                  </a:extLst>
                </a:hlinkClick>
              </a:rPr>
              <a:t>https://www.youtube.com/watch?v=h0Dc5QHeT4g</a:t>
            </a:r>
            <a:endParaRPr lang="en-US" dirty="0"/>
          </a:p>
        </p:txBody>
      </p:sp>
      <p:sp>
        <p:nvSpPr>
          <p:cNvPr id="12" name="TextBox 11">
            <a:extLst>
              <a:ext uri="{FF2B5EF4-FFF2-40B4-BE49-F238E27FC236}">
                <a16:creationId xmlns:a16="http://schemas.microsoft.com/office/drawing/2014/main" id="{05FF1550-38FA-489A-B9EA-B4AA24B33E24}"/>
              </a:ext>
            </a:extLst>
          </p:cNvPr>
          <p:cNvSpPr txBox="1"/>
          <p:nvPr/>
        </p:nvSpPr>
        <p:spPr>
          <a:xfrm>
            <a:off x="595917" y="4707643"/>
            <a:ext cx="3862752" cy="369332"/>
          </a:xfrm>
          <a:prstGeom prst="rect">
            <a:avLst/>
          </a:prstGeom>
          <a:noFill/>
        </p:spPr>
        <p:txBody>
          <a:bodyPr wrap="square" rtlCol="0">
            <a:spAutoFit/>
          </a:bodyPr>
          <a:lstStyle/>
          <a:p>
            <a:r>
              <a:rPr lang="en-US" dirty="0"/>
              <a:t>Lexington Green Reenactment Video</a:t>
            </a:r>
          </a:p>
        </p:txBody>
      </p:sp>
    </p:spTree>
    <p:extLst>
      <p:ext uri="{BB962C8B-B14F-4D97-AF65-F5344CB8AC3E}">
        <p14:creationId xmlns:p14="http://schemas.microsoft.com/office/powerpoint/2010/main" val="266180184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7E1CC2-7CD4-4A6A-BB2C-DB3713F7E593}"/>
              </a:ext>
            </a:extLst>
          </p:cNvPr>
          <p:cNvSpPr txBox="1"/>
          <p:nvPr/>
        </p:nvSpPr>
        <p:spPr>
          <a:xfrm>
            <a:off x="762000" y="203815"/>
            <a:ext cx="10668000" cy="1415772"/>
          </a:xfrm>
          <a:prstGeom prst="rect">
            <a:avLst/>
          </a:prstGeom>
          <a:noFill/>
        </p:spPr>
        <p:txBody>
          <a:bodyPr wrap="square">
            <a:spAutoFit/>
          </a:bodyPr>
          <a:lstStyle/>
          <a:p>
            <a:pPr rtl="0">
              <a:spcBef>
                <a:spcPts val="0"/>
              </a:spcBef>
              <a:spcAft>
                <a:spcPts val="0"/>
              </a:spcAft>
            </a:pPr>
            <a:r>
              <a:rPr lang="en-US" sz="5000" b="0" i="0" u="none" strike="noStrike" dirty="0">
                <a:solidFill>
                  <a:srgbClr val="FFFFFF"/>
                </a:solidFill>
                <a:effectLst/>
                <a:latin typeface="Roboto Slab"/>
              </a:rPr>
              <a:t>“The shot heard around the world”</a:t>
            </a:r>
            <a:endParaRPr lang="en-US" sz="5000" b="0" dirty="0">
              <a:effectLst/>
            </a:endParaRPr>
          </a:p>
          <a:p>
            <a:br>
              <a:rPr lang="en-US" dirty="0"/>
            </a:br>
            <a:endParaRPr lang="en-US" dirty="0"/>
          </a:p>
        </p:txBody>
      </p:sp>
      <p:sp>
        <p:nvSpPr>
          <p:cNvPr id="6" name="TextBox 5">
            <a:extLst>
              <a:ext uri="{FF2B5EF4-FFF2-40B4-BE49-F238E27FC236}">
                <a16:creationId xmlns:a16="http://schemas.microsoft.com/office/drawing/2014/main" id="{72A4AC5D-019D-4F7A-8257-0F48679C3B92}"/>
              </a:ext>
            </a:extLst>
          </p:cNvPr>
          <p:cNvSpPr txBox="1"/>
          <p:nvPr/>
        </p:nvSpPr>
        <p:spPr>
          <a:xfrm>
            <a:off x="1097280" y="1629747"/>
            <a:ext cx="10332720" cy="3785652"/>
          </a:xfrm>
          <a:prstGeom prst="rect">
            <a:avLst/>
          </a:prstGeom>
          <a:noFill/>
        </p:spPr>
        <p:txBody>
          <a:bodyPr wrap="square" rtlCol="0">
            <a:spAutoFit/>
          </a:bodyPr>
          <a:lstStyle/>
          <a:p>
            <a:pPr rtl="0">
              <a:spcBef>
                <a:spcPts val="0"/>
              </a:spcBef>
              <a:spcAft>
                <a:spcPts val="1200"/>
              </a:spcAft>
            </a:pPr>
            <a:r>
              <a:rPr lang="en-US" sz="2200" b="0" i="0" u="none" strike="noStrike" dirty="0">
                <a:solidFill>
                  <a:srgbClr val="FFFFFF"/>
                </a:solidFill>
                <a:effectLst/>
                <a:latin typeface="Roboto"/>
              </a:rPr>
              <a:t>As the two armies lined up to face one another tensions were rising, the British commander told the American’s to leave and told his men not to fire.</a:t>
            </a:r>
            <a:endParaRPr lang="en-US" sz="2200" b="0" dirty="0">
              <a:effectLst/>
            </a:endParaRPr>
          </a:p>
          <a:p>
            <a:pPr rtl="0">
              <a:spcBef>
                <a:spcPts val="0"/>
              </a:spcBef>
              <a:spcAft>
                <a:spcPts val="1200"/>
              </a:spcAft>
            </a:pPr>
            <a:r>
              <a:rPr lang="en-US" sz="2200" b="0" i="0" u="none" strike="noStrike" dirty="0">
                <a:solidFill>
                  <a:srgbClr val="FFFFFF"/>
                </a:solidFill>
                <a:effectLst/>
                <a:latin typeface="Roboto"/>
              </a:rPr>
              <a:t>With tensions high between the groups a shot was fired, causing the British army to open fire on the Americans</a:t>
            </a:r>
            <a:endParaRPr lang="en-US" sz="2200" b="0" dirty="0">
              <a:effectLst/>
            </a:endParaRPr>
          </a:p>
          <a:p>
            <a:pPr rtl="0">
              <a:spcBef>
                <a:spcPts val="0"/>
              </a:spcBef>
              <a:spcAft>
                <a:spcPts val="1200"/>
              </a:spcAft>
            </a:pPr>
            <a:r>
              <a:rPr lang="en-US" sz="2200" b="0" i="0" u="none" strike="noStrike" dirty="0">
                <a:solidFill>
                  <a:srgbClr val="FFFFFF"/>
                </a:solidFill>
                <a:effectLst/>
                <a:latin typeface="Roboto"/>
              </a:rPr>
              <a:t>The American’s</a:t>
            </a:r>
            <a:endParaRPr lang="en-US" sz="2200" b="0" dirty="0">
              <a:effectLst/>
            </a:endParaRPr>
          </a:p>
          <a:p>
            <a:pPr rtl="0">
              <a:spcBef>
                <a:spcPts val="0"/>
              </a:spcBef>
              <a:spcAft>
                <a:spcPts val="1200"/>
              </a:spcAft>
            </a:pPr>
            <a:r>
              <a:rPr lang="en-US" sz="2200" b="0" i="0" u="none" strike="noStrike" dirty="0">
                <a:solidFill>
                  <a:srgbClr val="FFFFFF"/>
                </a:solidFill>
                <a:effectLst/>
                <a:latin typeface="Roboto"/>
              </a:rPr>
              <a:t> fled, few were killed or wounded</a:t>
            </a:r>
            <a:endParaRPr lang="en-US" sz="2200" b="0" dirty="0">
              <a:effectLst/>
            </a:endParaRPr>
          </a:p>
          <a:p>
            <a:pPr rtl="0">
              <a:spcBef>
                <a:spcPts val="0"/>
              </a:spcBef>
              <a:spcAft>
                <a:spcPts val="1200"/>
              </a:spcAft>
            </a:pPr>
            <a:r>
              <a:rPr lang="en-US" sz="2200" b="0" i="0" u="none" strike="noStrike" dirty="0">
                <a:solidFill>
                  <a:srgbClr val="FFFFFF"/>
                </a:solidFill>
                <a:effectLst/>
                <a:latin typeface="Roboto"/>
              </a:rPr>
              <a:t>The British Army was attacked by a militia force on their way back to Boston</a:t>
            </a:r>
            <a:endParaRPr lang="en-US" sz="2200" b="0" dirty="0">
              <a:effectLst/>
            </a:endParaRPr>
          </a:p>
          <a:p>
            <a:br>
              <a:rPr lang="en-US" dirty="0"/>
            </a:br>
            <a:endParaRPr lang="en-US" dirty="0"/>
          </a:p>
        </p:txBody>
      </p:sp>
      <p:sp>
        <p:nvSpPr>
          <p:cNvPr id="8" name="TextBox 7">
            <a:extLst>
              <a:ext uri="{FF2B5EF4-FFF2-40B4-BE49-F238E27FC236}">
                <a16:creationId xmlns:a16="http://schemas.microsoft.com/office/drawing/2014/main" id="{EEAABD40-2608-4376-A0A5-C250E14E8414}"/>
              </a:ext>
            </a:extLst>
          </p:cNvPr>
          <p:cNvSpPr txBox="1"/>
          <p:nvPr/>
        </p:nvSpPr>
        <p:spPr>
          <a:xfrm>
            <a:off x="567690" y="5425559"/>
            <a:ext cx="11391900" cy="861774"/>
          </a:xfrm>
          <a:prstGeom prst="rect">
            <a:avLst/>
          </a:prstGeom>
          <a:noFill/>
        </p:spPr>
        <p:txBody>
          <a:bodyPr wrap="square">
            <a:spAutoFit/>
          </a:bodyPr>
          <a:lstStyle/>
          <a:p>
            <a:r>
              <a:rPr lang="en-US" sz="5000" b="0" dirty="0">
                <a:effectLst/>
              </a:rPr>
              <a:t>STARTING THE AMERICAN REVOLUTION!!</a:t>
            </a:r>
            <a:endParaRPr lang="en-US" sz="5000" dirty="0"/>
          </a:p>
        </p:txBody>
      </p:sp>
    </p:spTree>
    <p:extLst>
      <p:ext uri="{BB962C8B-B14F-4D97-AF65-F5344CB8AC3E}">
        <p14:creationId xmlns:p14="http://schemas.microsoft.com/office/powerpoint/2010/main" val="130978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8553D818-B2A4-4AE3-ABFA-7468F6E22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1636" y="1239520"/>
            <a:ext cx="4640364" cy="56184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0CA8EC-8249-4B76-8AC3-12FD4BBD98D5}"/>
              </a:ext>
            </a:extLst>
          </p:cNvPr>
          <p:cNvSpPr txBox="1"/>
          <p:nvPr/>
        </p:nvSpPr>
        <p:spPr>
          <a:xfrm>
            <a:off x="493986" y="1324303"/>
            <a:ext cx="6117021" cy="5339923"/>
          </a:xfrm>
          <a:prstGeom prst="rect">
            <a:avLst/>
          </a:prstGeom>
          <a:noFill/>
        </p:spPr>
        <p:txBody>
          <a:bodyPr wrap="square" rtlCol="0">
            <a:spAutoFit/>
          </a:bodyPr>
          <a:lstStyle/>
          <a:p>
            <a:pPr rtl="0">
              <a:spcBef>
                <a:spcPts val="0"/>
              </a:spcBef>
              <a:spcAft>
                <a:spcPts val="1200"/>
              </a:spcAft>
            </a:pPr>
            <a:r>
              <a:rPr lang="en-US" sz="2500" b="0" i="0" u="none" strike="noStrike" dirty="0">
                <a:solidFill>
                  <a:srgbClr val="FFFFFF"/>
                </a:solidFill>
                <a:effectLst/>
                <a:latin typeface="Roboto"/>
              </a:rPr>
              <a:t>The Americans knew they needed to build a substantial army to have a chance against the British force</a:t>
            </a:r>
            <a:endParaRPr lang="en-US" sz="2500" b="0" dirty="0">
              <a:effectLst/>
            </a:endParaRPr>
          </a:p>
          <a:p>
            <a:pPr rtl="0">
              <a:spcBef>
                <a:spcPts val="0"/>
              </a:spcBef>
              <a:spcAft>
                <a:spcPts val="1200"/>
              </a:spcAft>
            </a:pPr>
            <a:r>
              <a:rPr lang="en-US" sz="2500" b="0" i="0" u="none" strike="noStrike" dirty="0">
                <a:solidFill>
                  <a:srgbClr val="FFFFFF"/>
                </a:solidFill>
                <a:effectLst/>
                <a:latin typeface="Roboto"/>
              </a:rPr>
              <a:t>George Washington and other colonial leaders banded together in a cause to fight for their freedom creating the continental army</a:t>
            </a:r>
            <a:endParaRPr lang="en-US" sz="2500" b="0" dirty="0">
              <a:effectLst/>
            </a:endParaRPr>
          </a:p>
          <a:p>
            <a:pPr rtl="0">
              <a:spcBef>
                <a:spcPts val="0"/>
              </a:spcBef>
              <a:spcAft>
                <a:spcPts val="1200"/>
              </a:spcAft>
            </a:pPr>
            <a:r>
              <a:rPr lang="en-US" sz="2500" b="0" i="0" u="none" strike="noStrike" dirty="0">
                <a:solidFill>
                  <a:srgbClr val="FFFFFF"/>
                </a:solidFill>
                <a:effectLst/>
                <a:latin typeface="Roboto"/>
              </a:rPr>
              <a:t>They held their own against the British at numerous battles and George Washington was named the commander of the army.</a:t>
            </a:r>
            <a:endParaRPr lang="en-US" sz="2500" b="0" dirty="0">
              <a:effectLst/>
            </a:endParaRPr>
          </a:p>
          <a:p>
            <a:br>
              <a:rPr lang="en-US" dirty="0"/>
            </a:br>
            <a:endParaRPr lang="en-US" dirty="0"/>
          </a:p>
        </p:txBody>
      </p:sp>
    </p:spTree>
    <p:extLst>
      <p:ext uri="{BB962C8B-B14F-4D97-AF65-F5344CB8AC3E}">
        <p14:creationId xmlns:p14="http://schemas.microsoft.com/office/powerpoint/2010/main" val="2144555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a:extLst>
              <a:ext uri="{FF2B5EF4-FFF2-40B4-BE49-F238E27FC236}">
                <a16:creationId xmlns:a16="http://schemas.microsoft.com/office/drawing/2014/main" id="{4B281F6D-5E03-44CE-A453-6C5C4F456C66}"/>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2174"/>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B0F81B0-35FE-4F93-8F54-75794683889F}"/>
              </a:ext>
            </a:extLst>
          </p:cNvPr>
          <p:cNvSpPr txBox="1"/>
          <p:nvPr/>
        </p:nvSpPr>
        <p:spPr>
          <a:xfrm>
            <a:off x="1524000" y="1122362"/>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b="0" i="0" u="none" strike="noStrike" dirty="0">
                <a:solidFill>
                  <a:srgbClr val="FFFFFF"/>
                </a:solidFill>
                <a:effectLst/>
                <a:latin typeface="+mj-lt"/>
                <a:ea typeface="+mj-ea"/>
                <a:cs typeface="+mj-cs"/>
              </a:rPr>
              <a:t>Branding the Revolution</a:t>
            </a:r>
            <a:endParaRPr lang="en-US" sz="6000" b="0" dirty="0">
              <a:solidFill>
                <a:srgbClr val="FFFFFF"/>
              </a:solidFill>
              <a:effectLst/>
              <a:latin typeface="+mj-lt"/>
              <a:ea typeface="+mj-ea"/>
              <a:cs typeface="+mj-cs"/>
            </a:endParaRPr>
          </a:p>
          <a:p>
            <a:pPr algn="ctr">
              <a:lnSpc>
                <a:spcPct val="90000"/>
              </a:lnSpc>
              <a:spcBef>
                <a:spcPct val="0"/>
              </a:spcBef>
              <a:spcAft>
                <a:spcPts val="600"/>
              </a:spcAft>
            </a:pPr>
            <a:br>
              <a:rPr lang="en-US" sz="6000" dirty="0">
                <a:solidFill>
                  <a:srgbClr val="FFFFFF"/>
                </a:solidFill>
                <a:latin typeface="+mj-lt"/>
                <a:ea typeface="+mj-ea"/>
                <a:cs typeface="+mj-cs"/>
              </a:rPr>
            </a:br>
            <a:endParaRPr lang="en-US" sz="6000" dirty="0">
              <a:solidFill>
                <a:srgbClr val="FFFFFF"/>
              </a:solidFill>
              <a:latin typeface="+mj-lt"/>
              <a:ea typeface="+mj-ea"/>
              <a:cs typeface="+mj-cs"/>
            </a:endParaRPr>
          </a:p>
        </p:txBody>
      </p:sp>
      <p:sp>
        <p:nvSpPr>
          <p:cNvPr id="4" name="TextBox 3">
            <a:extLst>
              <a:ext uri="{FF2B5EF4-FFF2-40B4-BE49-F238E27FC236}">
                <a16:creationId xmlns:a16="http://schemas.microsoft.com/office/drawing/2014/main" id="{A169F0F4-6938-4874-B55B-4B7B83F63C6A}"/>
              </a:ext>
            </a:extLst>
          </p:cNvPr>
          <p:cNvSpPr txBox="1"/>
          <p:nvPr/>
        </p:nvSpPr>
        <p:spPr>
          <a:xfrm>
            <a:off x="1940560" y="2876550"/>
            <a:ext cx="8727440" cy="3647152"/>
          </a:xfrm>
          <a:prstGeom prst="rect">
            <a:avLst/>
          </a:prstGeom>
          <a:noFill/>
        </p:spPr>
        <p:txBody>
          <a:bodyPr wrap="square" rtlCol="0">
            <a:spAutoFit/>
          </a:bodyPr>
          <a:lstStyle/>
          <a:p>
            <a:pPr rtl="0">
              <a:spcBef>
                <a:spcPts val="0"/>
              </a:spcBef>
              <a:spcAft>
                <a:spcPts val="1200"/>
              </a:spcAft>
            </a:pPr>
            <a:r>
              <a:rPr lang="en-US" sz="2500" b="0" i="0" u="none" strike="noStrike" dirty="0">
                <a:solidFill>
                  <a:srgbClr val="FFFFFF"/>
                </a:solidFill>
                <a:effectLst/>
                <a:latin typeface="Roboto"/>
              </a:rPr>
              <a:t>Revolutionary leaders used symbols and other devices to focus revolutionary ideas and help people identify with them. </a:t>
            </a:r>
            <a:endParaRPr lang="en-US" sz="2500" b="0" dirty="0">
              <a:effectLst/>
            </a:endParaRPr>
          </a:p>
          <a:p>
            <a:pPr rtl="0">
              <a:spcBef>
                <a:spcPts val="0"/>
              </a:spcBef>
              <a:spcAft>
                <a:spcPts val="1200"/>
              </a:spcAft>
            </a:pPr>
            <a:r>
              <a:rPr lang="en-US" sz="2500" b="0" i="0" u="none" strike="noStrike" dirty="0">
                <a:solidFill>
                  <a:srgbClr val="FFFFFF"/>
                </a:solidFill>
                <a:effectLst/>
                <a:latin typeface="Roboto"/>
              </a:rPr>
              <a:t>The Star-Spangled Banner was one of the first goals of the revolutionary government. The flag would unite them together, it had 13 bars and 13 stars in a circle to stand for the 13 colonies uniting together for their independence</a:t>
            </a:r>
            <a:endParaRPr lang="en-US" sz="2500" b="0" dirty="0">
              <a:effectLst/>
            </a:endParaRPr>
          </a:p>
          <a:p>
            <a:br>
              <a:rPr lang="en-US" dirty="0"/>
            </a:br>
            <a:endParaRPr lang="en-US" dirty="0"/>
          </a:p>
        </p:txBody>
      </p:sp>
    </p:spTree>
    <p:extLst>
      <p:ext uri="{BB962C8B-B14F-4D97-AF65-F5344CB8AC3E}">
        <p14:creationId xmlns:p14="http://schemas.microsoft.com/office/powerpoint/2010/main" val="71545544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CF4F5D70-186B-40D8-A2EE-CA5B731D22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889" r="23222"/>
          <a:stretch/>
        </p:blipFill>
        <p:spPr bwMode="auto">
          <a:xfrm>
            <a:off x="86360" y="1149212"/>
            <a:ext cx="4551680" cy="55659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9D30EF8-3568-4417-A046-30319D6BCF5D}"/>
              </a:ext>
            </a:extLst>
          </p:cNvPr>
          <p:cNvSpPr txBox="1"/>
          <p:nvPr/>
        </p:nvSpPr>
        <p:spPr>
          <a:xfrm>
            <a:off x="3657600" y="214610"/>
            <a:ext cx="6096000" cy="1415772"/>
          </a:xfrm>
          <a:prstGeom prst="rect">
            <a:avLst/>
          </a:prstGeom>
          <a:noFill/>
        </p:spPr>
        <p:txBody>
          <a:bodyPr wrap="square">
            <a:spAutoFit/>
          </a:bodyPr>
          <a:lstStyle/>
          <a:p>
            <a:pPr rtl="0">
              <a:spcBef>
                <a:spcPts val="0"/>
              </a:spcBef>
              <a:spcAft>
                <a:spcPts val="0"/>
              </a:spcAft>
            </a:pPr>
            <a:r>
              <a:rPr lang="en-US" sz="5000" b="0" i="0" u="none" strike="noStrike" dirty="0">
                <a:solidFill>
                  <a:srgbClr val="FFFFFF"/>
                </a:solidFill>
                <a:effectLst/>
                <a:latin typeface="Roboto Slab"/>
              </a:rPr>
              <a:t>The Liberty Bell </a:t>
            </a:r>
            <a:endParaRPr lang="en-US" sz="5000" b="0" dirty="0">
              <a:effectLst/>
            </a:endParaRPr>
          </a:p>
          <a:p>
            <a:br>
              <a:rPr lang="en-US" dirty="0"/>
            </a:br>
            <a:endParaRPr lang="en-US" dirty="0"/>
          </a:p>
        </p:txBody>
      </p:sp>
      <p:sp>
        <p:nvSpPr>
          <p:cNvPr id="5" name="TextBox 4">
            <a:extLst>
              <a:ext uri="{FF2B5EF4-FFF2-40B4-BE49-F238E27FC236}">
                <a16:creationId xmlns:a16="http://schemas.microsoft.com/office/drawing/2014/main" id="{BB547DBB-5FEF-4499-97DA-2B1C5B9DFE7E}"/>
              </a:ext>
            </a:extLst>
          </p:cNvPr>
          <p:cNvSpPr txBox="1"/>
          <p:nvPr/>
        </p:nvSpPr>
        <p:spPr>
          <a:xfrm>
            <a:off x="5276850" y="1343026"/>
            <a:ext cx="5838825" cy="3647152"/>
          </a:xfrm>
          <a:prstGeom prst="rect">
            <a:avLst/>
          </a:prstGeom>
          <a:noFill/>
        </p:spPr>
        <p:txBody>
          <a:bodyPr wrap="square" rtlCol="0">
            <a:spAutoFit/>
          </a:bodyPr>
          <a:lstStyle/>
          <a:p>
            <a:pPr rtl="0">
              <a:spcBef>
                <a:spcPts val="0"/>
              </a:spcBef>
              <a:spcAft>
                <a:spcPts val="1200"/>
              </a:spcAft>
            </a:pPr>
            <a:r>
              <a:rPr lang="en-US" sz="2500" b="0" i="0" u="none" strike="noStrike" dirty="0">
                <a:solidFill>
                  <a:srgbClr val="FFFFFF"/>
                </a:solidFill>
                <a:effectLst/>
                <a:latin typeface="Roboto"/>
              </a:rPr>
              <a:t>Was cast for the Pennsylvania Legislature, is said to have been rung when the Declaration of Independence was announced in 1776. </a:t>
            </a:r>
            <a:endParaRPr lang="en-US" sz="2500" b="0" dirty="0">
              <a:effectLst/>
            </a:endParaRPr>
          </a:p>
          <a:p>
            <a:pPr rtl="0">
              <a:spcBef>
                <a:spcPts val="0"/>
              </a:spcBef>
              <a:spcAft>
                <a:spcPts val="1200"/>
              </a:spcAft>
            </a:pPr>
            <a:r>
              <a:rPr lang="en-US" sz="2500" b="0" i="0" u="none" strike="noStrike" dirty="0">
                <a:solidFill>
                  <a:srgbClr val="FFFFFF"/>
                </a:solidFill>
                <a:effectLst/>
                <a:latin typeface="Roboto"/>
              </a:rPr>
              <a:t>The words “Proclaim Liberty thro’ all the Land unto all the inhabitants thereof” is etched on the surface</a:t>
            </a:r>
            <a:endParaRPr lang="en-US" sz="2500" b="0" dirty="0">
              <a:effectLst/>
            </a:endParaRPr>
          </a:p>
          <a:p>
            <a:br>
              <a:rPr lang="en-US" dirty="0"/>
            </a:br>
            <a:endParaRPr lang="en-US" dirty="0"/>
          </a:p>
        </p:txBody>
      </p:sp>
      <p:sp>
        <p:nvSpPr>
          <p:cNvPr id="7" name="TextBox 6">
            <a:extLst>
              <a:ext uri="{FF2B5EF4-FFF2-40B4-BE49-F238E27FC236}">
                <a16:creationId xmlns:a16="http://schemas.microsoft.com/office/drawing/2014/main" id="{39E39B16-AE55-4BE1-8A16-5826780C4AB0}"/>
              </a:ext>
            </a:extLst>
          </p:cNvPr>
          <p:cNvSpPr txBox="1"/>
          <p:nvPr/>
        </p:nvSpPr>
        <p:spPr>
          <a:xfrm>
            <a:off x="5695950" y="4619625"/>
            <a:ext cx="5705475" cy="1200329"/>
          </a:xfrm>
          <a:prstGeom prst="rect">
            <a:avLst/>
          </a:prstGeom>
          <a:noFill/>
        </p:spPr>
        <p:txBody>
          <a:bodyPr wrap="square" rtlCol="0">
            <a:spAutoFit/>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What does this mean in your eyes? </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What is it saying</a:t>
            </a:r>
            <a:endParaRPr lang="en-US" b="0" dirty="0">
              <a:effectLst/>
            </a:endParaRPr>
          </a:p>
          <a:p>
            <a:br>
              <a:rPr lang="en-US" dirty="0"/>
            </a:br>
            <a:endParaRPr lang="en-US" dirty="0"/>
          </a:p>
        </p:txBody>
      </p:sp>
    </p:spTree>
    <p:extLst>
      <p:ext uri="{BB962C8B-B14F-4D97-AF65-F5344CB8AC3E}">
        <p14:creationId xmlns:p14="http://schemas.microsoft.com/office/powerpoint/2010/main" val="264199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FB98A8-90EE-43E9-BFD0-301CC29AE116}"/>
              </a:ext>
            </a:extLst>
          </p:cNvPr>
          <p:cNvSpPr txBox="1"/>
          <p:nvPr/>
        </p:nvSpPr>
        <p:spPr>
          <a:xfrm>
            <a:off x="600076" y="266700"/>
            <a:ext cx="10515600" cy="4708981"/>
          </a:xfrm>
          <a:prstGeom prst="rect">
            <a:avLst/>
          </a:prstGeom>
          <a:noFill/>
        </p:spPr>
        <p:txBody>
          <a:bodyPr wrap="square" rtlCol="0">
            <a:spAutoFit/>
          </a:bodyPr>
          <a:lstStyle/>
          <a:p>
            <a:r>
              <a:rPr lang="en-US" sz="2500" b="0" i="0" u="none" strike="noStrike" dirty="0">
                <a:solidFill>
                  <a:srgbClr val="FFFFFF"/>
                </a:solidFill>
                <a:effectLst/>
                <a:latin typeface="Arial" panose="020B0604020202020204" pitchFamily="34" charset="0"/>
              </a:rPr>
              <a:t>The Liberty Bell's inscription is from the Bible (King James version): "Proclaim Liberty Throughout All the Land Unto All the Inhabitants thereof." This verse refers to the "Jubilee", or the instructions to the Israelites to return property and free slaves every 50 years. Speaker of the Pennsylvania Assembly Isaac Norris chose this inscription for the State House bell in 1751, possibly to commemorate the 50th anniversary of William Penn's 1701 Charter of Privileges which granted religious liberties and political self-government to the people of Pennsylvania. The inscription of liberty on the State House bell (now known as the Liberty Bell) went unnoticed during the Revolutionary War. After the war, abolitionists seeking to end slavery in America were inspired by the bell's message.</a:t>
            </a:r>
            <a:endParaRPr lang="en-US" sz="2500" dirty="0"/>
          </a:p>
        </p:txBody>
      </p:sp>
      <p:sp>
        <p:nvSpPr>
          <p:cNvPr id="4" name="TextBox 3">
            <a:extLst>
              <a:ext uri="{FF2B5EF4-FFF2-40B4-BE49-F238E27FC236}">
                <a16:creationId xmlns:a16="http://schemas.microsoft.com/office/drawing/2014/main" id="{FD35CBEB-E5C6-4140-A727-DA16C4D05508}"/>
              </a:ext>
            </a:extLst>
          </p:cNvPr>
          <p:cNvSpPr txBox="1"/>
          <p:nvPr/>
        </p:nvSpPr>
        <p:spPr>
          <a:xfrm>
            <a:off x="6762750" y="5567660"/>
            <a:ext cx="6096000" cy="923330"/>
          </a:xfrm>
          <a:prstGeom prst="rect">
            <a:avLst/>
          </a:prstGeom>
          <a:noFill/>
        </p:spPr>
        <p:txBody>
          <a:bodyPr wrap="square">
            <a:spAutoFit/>
          </a:bodyPr>
          <a:lstStyle/>
          <a:p>
            <a:pPr rtl="0">
              <a:spcBef>
                <a:spcPts val="0"/>
              </a:spcBef>
              <a:spcAft>
                <a:spcPts val="0"/>
              </a:spcAft>
            </a:pPr>
            <a:r>
              <a:rPr lang="en-US" sz="1800" b="0" i="0" u="none" strike="noStrike" dirty="0">
                <a:solidFill>
                  <a:srgbClr val="FFFFFF"/>
                </a:solidFill>
                <a:effectLst/>
                <a:latin typeface="Roboto"/>
              </a:rPr>
              <a:t>US Department of National Parks service</a:t>
            </a:r>
            <a:endParaRPr lang="en-US" b="0" dirty="0">
              <a:effectLst/>
            </a:endParaRPr>
          </a:p>
          <a:p>
            <a:br>
              <a:rPr lang="en-US" dirty="0"/>
            </a:br>
            <a:endParaRPr lang="en-US" dirty="0"/>
          </a:p>
        </p:txBody>
      </p:sp>
    </p:spTree>
    <p:extLst>
      <p:ext uri="{BB962C8B-B14F-4D97-AF65-F5344CB8AC3E}">
        <p14:creationId xmlns:p14="http://schemas.microsoft.com/office/powerpoint/2010/main" val="2161032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B7668A61-7060-424F-8068-B2D9A48EDC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49" r="3378"/>
          <a:stretch/>
        </p:blipFill>
        <p:spPr bwMode="auto">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71" name="Group 70">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72" name="Freeform: Shape 71">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3" name="Group 72">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74" name="Group 73">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78" name="Freeform: Shape 77">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5" name="Group 74">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76" name="Freeform: Shape 75">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extBox 1">
            <a:extLst>
              <a:ext uri="{FF2B5EF4-FFF2-40B4-BE49-F238E27FC236}">
                <a16:creationId xmlns:a16="http://schemas.microsoft.com/office/drawing/2014/main" id="{E5C845B9-15CE-445E-ADD7-E649BC9AE97C}"/>
              </a:ext>
            </a:extLst>
          </p:cNvPr>
          <p:cNvSpPr txBox="1"/>
          <p:nvPr/>
        </p:nvSpPr>
        <p:spPr>
          <a:xfrm>
            <a:off x="258445" y="553720"/>
            <a:ext cx="3713480" cy="4324261"/>
          </a:xfrm>
          <a:prstGeom prst="rect">
            <a:avLst/>
          </a:prstGeom>
          <a:noFill/>
        </p:spPr>
        <p:txBody>
          <a:bodyPr wrap="square" rtlCol="0">
            <a:spAutoFit/>
          </a:bodyPr>
          <a:lstStyle/>
          <a:p>
            <a:pPr algn="ctr" rtl="0">
              <a:spcBef>
                <a:spcPts val="0"/>
              </a:spcBef>
              <a:spcAft>
                <a:spcPts val="1200"/>
              </a:spcAft>
            </a:pPr>
            <a:r>
              <a:rPr lang="en-US" sz="3500" b="0" i="0" u="none" strike="noStrike" dirty="0">
                <a:solidFill>
                  <a:srgbClr val="FFFFFF"/>
                </a:solidFill>
                <a:effectLst/>
                <a:latin typeface="Roboto"/>
              </a:rPr>
              <a:t>The Minuteman </a:t>
            </a:r>
            <a:endParaRPr lang="en-US" sz="3500" b="0" dirty="0">
              <a:effectLst/>
            </a:endParaRPr>
          </a:p>
          <a:p>
            <a:pPr rtl="0">
              <a:spcBef>
                <a:spcPts val="0"/>
              </a:spcBef>
              <a:spcAft>
                <a:spcPts val="1200"/>
              </a:spcAft>
            </a:pPr>
            <a:endParaRPr lang="en-US" sz="2200" b="0" i="0" u="none" strike="noStrike" dirty="0">
              <a:solidFill>
                <a:srgbClr val="FFFFFF"/>
              </a:solidFill>
              <a:effectLst/>
              <a:latin typeface="Roboto"/>
            </a:endParaRPr>
          </a:p>
          <a:p>
            <a:pPr rtl="0">
              <a:spcBef>
                <a:spcPts val="0"/>
              </a:spcBef>
              <a:spcAft>
                <a:spcPts val="1200"/>
              </a:spcAft>
            </a:pPr>
            <a:endParaRPr lang="en-US" sz="2200" dirty="0">
              <a:solidFill>
                <a:srgbClr val="FFFFFF"/>
              </a:solidFill>
              <a:latin typeface="Roboto"/>
            </a:endParaRPr>
          </a:p>
          <a:p>
            <a:pPr rtl="0">
              <a:spcBef>
                <a:spcPts val="0"/>
              </a:spcBef>
              <a:spcAft>
                <a:spcPts val="1200"/>
              </a:spcAft>
            </a:pPr>
            <a:endParaRPr lang="en-US" sz="2200" b="0" i="0" u="none" strike="noStrike" dirty="0">
              <a:solidFill>
                <a:srgbClr val="FFFFFF"/>
              </a:solidFill>
              <a:effectLst/>
              <a:latin typeface="Roboto"/>
            </a:endParaRPr>
          </a:p>
          <a:p>
            <a:pPr rtl="0">
              <a:spcBef>
                <a:spcPts val="0"/>
              </a:spcBef>
              <a:spcAft>
                <a:spcPts val="1200"/>
              </a:spcAft>
            </a:pPr>
            <a:r>
              <a:rPr lang="en-US" sz="2200" b="0" i="0" u="none" strike="noStrike" dirty="0">
                <a:solidFill>
                  <a:srgbClr val="FFFFFF"/>
                </a:solidFill>
                <a:effectLst/>
                <a:latin typeface="Roboto"/>
              </a:rPr>
              <a:t>A revolutionary war soldier is the symbol for the Americans willingness to fight for freedom.</a:t>
            </a:r>
            <a:endParaRPr lang="en-US" sz="2200" b="0" dirty="0">
              <a:effectLst/>
            </a:endParaRPr>
          </a:p>
          <a:p>
            <a:br>
              <a:rPr lang="en-US" dirty="0"/>
            </a:br>
            <a:endParaRPr lang="en-US" dirty="0"/>
          </a:p>
        </p:txBody>
      </p:sp>
    </p:spTree>
    <p:extLst>
      <p:ext uri="{BB962C8B-B14F-4D97-AF65-F5344CB8AC3E}">
        <p14:creationId xmlns:p14="http://schemas.microsoft.com/office/powerpoint/2010/main" val="1374520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893</Words>
  <Application>Microsoft Office PowerPoint</Application>
  <PresentationFormat>Widescreen</PresentationFormat>
  <Paragraphs>68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Roboto</vt:lpstr>
      <vt:lpstr>Roboto Slab</vt:lpstr>
      <vt:lpstr>Office Theme</vt:lpstr>
      <vt:lpstr>How did revolution lead the colonies towards independence?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did revolution lead the colonies towards independence?</dc:title>
  <dc:creator>Fleming, Brett</dc:creator>
  <cp:lastModifiedBy>Fleming, Brett</cp:lastModifiedBy>
  <cp:revision>1</cp:revision>
  <dcterms:created xsi:type="dcterms:W3CDTF">2021-02-10T02:20:48Z</dcterms:created>
  <dcterms:modified xsi:type="dcterms:W3CDTF">2021-02-10T02:23:17Z</dcterms:modified>
</cp:coreProperties>
</file>