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8E79D88-6525-400D-82CA-5AB80E8541CE}" type="datetimeFigureOut">
              <a:rPr lang="en-US" smtClean="0"/>
              <a:t>1/26/2021</a:t>
            </a:fld>
            <a:endParaRPr lang="en-US"/>
          </a:p>
        </p:txBody>
      </p:sp>
      <p:sp>
        <p:nvSpPr>
          <p:cNvPr id="16" name="Slide Number Placeholder 15"/>
          <p:cNvSpPr>
            <a:spLocks noGrp="1"/>
          </p:cNvSpPr>
          <p:nvPr>
            <p:ph type="sldNum" sz="quarter" idx="11"/>
          </p:nvPr>
        </p:nvSpPr>
        <p:spPr/>
        <p:txBody>
          <a:bodyPr/>
          <a:lstStyle/>
          <a:p>
            <a:fld id="{8B818F45-A0AC-42E9-BC78-025F1C7C9CC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E79D88-6525-400D-82CA-5AB80E8541C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8F45-A0AC-42E9-BC78-025F1C7C9C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E79D88-6525-400D-82CA-5AB80E8541C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8F45-A0AC-42E9-BC78-025F1C7C9C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08E79D88-6525-400D-82CA-5AB80E8541CE}" type="datetimeFigureOut">
              <a:rPr lang="en-US" smtClean="0"/>
              <a:t>1/26/2021</a:t>
            </a:fld>
            <a:endParaRPr lang="en-US"/>
          </a:p>
        </p:txBody>
      </p:sp>
      <p:sp>
        <p:nvSpPr>
          <p:cNvPr id="15" name="Slide Number Placeholder 14"/>
          <p:cNvSpPr>
            <a:spLocks noGrp="1"/>
          </p:cNvSpPr>
          <p:nvPr>
            <p:ph type="sldNum" sz="quarter" idx="15"/>
          </p:nvPr>
        </p:nvSpPr>
        <p:spPr/>
        <p:txBody>
          <a:bodyPr/>
          <a:lstStyle>
            <a:lvl1pPr algn="ctr">
              <a:defRPr/>
            </a:lvl1pPr>
          </a:lstStyle>
          <a:p>
            <a:fld id="{8B818F45-A0AC-42E9-BC78-025F1C7C9CC9}"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8E79D88-6525-400D-82CA-5AB80E8541C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8F45-A0AC-42E9-BC78-025F1C7C9CC9}"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8E79D88-6525-400D-82CA-5AB80E8541CE}"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18F45-A0AC-42E9-BC78-025F1C7C9CC9}"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B818F45-A0AC-42E9-BC78-025F1C7C9CC9}"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8E79D88-6525-400D-82CA-5AB80E8541CE}" type="datetimeFigureOut">
              <a:rPr lang="en-US" smtClean="0"/>
              <a:t>1/26/2021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E79D88-6525-400D-82CA-5AB80E8541CE}"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18F45-A0AC-42E9-BC78-025F1C7C9CC9}"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79D88-6525-400D-82CA-5AB80E8541CE}"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18F45-A0AC-42E9-BC78-025F1C7C9C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08E79D88-6525-400D-82CA-5AB80E8541CE}" type="datetimeFigureOut">
              <a:rPr lang="en-US" smtClean="0"/>
              <a:t>1/26/2021</a:t>
            </a:fld>
            <a:endParaRPr lang="en-US"/>
          </a:p>
        </p:txBody>
      </p:sp>
      <p:sp>
        <p:nvSpPr>
          <p:cNvPr id="9" name="Slide Number Placeholder 8"/>
          <p:cNvSpPr>
            <a:spLocks noGrp="1"/>
          </p:cNvSpPr>
          <p:nvPr>
            <p:ph type="sldNum" sz="quarter" idx="15"/>
          </p:nvPr>
        </p:nvSpPr>
        <p:spPr/>
        <p:txBody>
          <a:bodyPr/>
          <a:lstStyle/>
          <a:p>
            <a:fld id="{8B818F45-A0AC-42E9-BC78-025F1C7C9CC9}"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08E79D88-6525-400D-82CA-5AB80E8541CE}" type="datetimeFigureOut">
              <a:rPr lang="en-US" smtClean="0"/>
              <a:t>1/26/2021</a:t>
            </a:fld>
            <a:endParaRPr lang="en-US"/>
          </a:p>
        </p:txBody>
      </p:sp>
      <p:sp>
        <p:nvSpPr>
          <p:cNvPr id="9" name="Slide Number Placeholder 8"/>
          <p:cNvSpPr>
            <a:spLocks noGrp="1"/>
          </p:cNvSpPr>
          <p:nvPr>
            <p:ph type="sldNum" sz="quarter" idx="11"/>
          </p:nvPr>
        </p:nvSpPr>
        <p:spPr/>
        <p:txBody>
          <a:bodyPr/>
          <a:lstStyle/>
          <a:p>
            <a:fld id="{8B818F45-A0AC-42E9-BC78-025F1C7C9CC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8E79D88-6525-400D-82CA-5AB80E8541CE}" type="datetimeFigureOut">
              <a:rPr lang="en-US" smtClean="0"/>
              <a:t>1/26/2021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B818F45-A0AC-42E9-BC78-025F1C7C9CC9}"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otton_gin" TargetMode="External"/><Relationship Id="rId7" Type="http://schemas.openxmlformats.org/officeDocument/2006/relationships/hyperlink" Target="https://www.youtube.com/watch?v=JzHD7_dWEik" TargetMode="External"/><Relationship Id="rId2" Type="http://schemas.openxmlformats.org/officeDocument/2006/relationships/hyperlink" Target="https://www.eliwhitney.org/7/museum/eli-whitney/cotton-gin"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d67\district\Users\Staff\gevans\HomeDrive\Personal\SOCIALS\Gr 9\2017 - SS9 - Maggie\Unit 3 - Rebellion and Revolution\Industrial Revolution\Spinning Jen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5709"/>
            <a:ext cx="7924800" cy="55499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a:xfrm>
            <a:off x="762000" y="457200"/>
            <a:ext cx="4604327" cy="1509932"/>
          </a:xfrm>
        </p:spPr>
        <p:txBody>
          <a:bodyPr/>
          <a:lstStyle/>
          <a:p>
            <a:r>
              <a:rPr lang="en-US" dirty="0">
                <a:solidFill>
                  <a:schemeClr val="accent2">
                    <a:lumMod val="75000"/>
                  </a:schemeClr>
                </a:solidFill>
              </a:rPr>
              <a:t>Inventions –Project</a:t>
            </a:r>
          </a:p>
        </p:txBody>
      </p:sp>
    </p:spTree>
    <p:extLst>
      <p:ext uri="{BB962C8B-B14F-4D97-AF65-F5344CB8AC3E}">
        <p14:creationId xmlns:p14="http://schemas.microsoft.com/office/powerpoint/2010/main" val="119357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2"/>
          <p:cNvSpPr txBox="1">
            <a:spLocks noGrp="1"/>
          </p:cNvSpPr>
          <p:nvPr>
            <p:ph idx="1"/>
          </p:nvPr>
        </p:nvSpPr>
        <p:spPr>
          <a:xfrm>
            <a:off x="457200" y="228600"/>
            <a:ext cx="8229600" cy="5867400"/>
          </a:xfrm>
          <a:prstGeom prst="rect">
            <a:avLst/>
          </a:prstGeom>
        </p:spPr>
        <p:txBody>
          <a:bodyPr wrap="square" lIns="91425" tIns="91425" rIns="91425" bIns="91425" anchor="t" anchorCtr="0">
            <a:noAutofit/>
          </a:bodyPr>
          <a:lstStyle/>
          <a:p>
            <a:pPr lvl="0">
              <a:spcBef>
                <a:spcPts val="0"/>
              </a:spcBef>
              <a:buNone/>
            </a:pPr>
            <a:r>
              <a:rPr lang="en-US" sz="1800" dirty="0">
                <a:solidFill>
                  <a:schemeClr val="accent6">
                    <a:lumMod val="50000"/>
                  </a:schemeClr>
                </a:solidFill>
              </a:rPr>
              <a:t>It is important to understand the significance of innovation and revolution to create change.</a:t>
            </a:r>
            <a:r>
              <a:rPr lang="en-US" sz="1800" dirty="0"/>
              <a:t> </a:t>
            </a:r>
          </a:p>
          <a:p>
            <a:pPr lvl="0">
              <a:spcBef>
                <a:spcPts val="0"/>
              </a:spcBef>
              <a:buNone/>
            </a:pPr>
            <a:r>
              <a:rPr lang="en" sz="1800" dirty="0"/>
              <a:t>The Industrial Revolution was an important time of change for  machinery and technology. </a:t>
            </a:r>
          </a:p>
          <a:p>
            <a:pPr lvl="0" rtl="0">
              <a:spcBef>
                <a:spcPts val="0"/>
              </a:spcBef>
              <a:buNone/>
            </a:pPr>
            <a:r>
              <a:rPr lang="en" sz="1800" dirty="0"/>
              <a:t>You must research your selected technology and include the following: </a:t>
            </a:r>
          </a:p>
          <a:p>
            <a:pPr marL="457200" lvl="0" indent="-317500" rtl="0">
              <a:spcBef>
                <a:spcPts val="0"/>
              </a:spcBef>
              <a:buSzPct val="100000"/>
              <a:buAutoNum type="arabicParenR"/>
            </a:pPr>
            <a:r>
              <a:rPr lang="en" sz="1800" dirty="0"/>
              <a:t>Name of technology &amp; include at least 2 pictures</a:t>
            </a:r>
            <a:endParaRPr lang="en" sz="1800" i="1" dirty="0"/>
          </a:p>
          <a:p>
            <a:pPr marL="457200" lvl="0" indent="-317500" rtl="0">
              <a:spcBef>
                <a:spcPts val="0"/>
              </a:spcBef>
              <a:buSzPct val="100000"/>
              <a:buAutoNum type="arabicParenR"/>
            </a:pPr>
            <a:r>
              <a:rPr lang="en" sz="1800" dirty="0"/>
              <a:t>Name of inventor &amp; where it was invented</a:t>
            </a:r>
          </a:p>
          <a:p>
            <a:pPr marL="457200" indent="-317500">
              <a:spcBef>
                <a:spcPts val="0"/>
              </a:spcBef>
              <a:buSzPct val="100000"/>
              <a:buFont typeface="Wingdings 2"/>
              <a:buAutoNum type="arabicParenR"/>
            </a:pPr>
            <a:r>
              <a:rPr lang="en" sz="1800" dirty="0"/>
              <a:t>What inventions were required to lead up to your invention? 		Demonstrate this by tracing back through time and showing the progression. 								OR								What invention(s) did your invention lead to? Trace from your invention to an invention of today. 						Is the machine/device/technology still used today? If yes, where do we see it? If no, what has taken over in </a:t>
            </a:r>
            <a:r>
              <a:rPr lang="en-US" sz="1800" dirty="0"/>
              <a:t>its</a:t>
            </a:r>
            <a:r>
              <a:rPr lang="en" sz="1800" dirty="0"/>
              <a:t> place? </a:t>
            </a:r>
          </a:p>
          <a:p>
            <a:pPr marL="457200" lvl="0" indent="-317500" rtl="0">
              <a:spcBef>
                <a:spcPts val="0"/>
              </a:spcBef>
              <a:buSzPct val="100000"/>
              <a:buAutoNum type="arabicParenR"/>
            </a:pPr>
            <a:r>
              <a:rPr lang="en" sz="1800" dirty="0"/>
              <a:t>Its capability (what could it do, where was it commonly seen). </a:t>
            </a:r>
            <a:endParaRPr lang="en" sz="1800" i="1" dirty="0"/>
          </a:p>
          <a:p>
            <a:pPr marL="457200" lvl="0" indent="-317500" rtl="0">
              <a:spcBef>
                <a:spcPts val="0"/>
              </a:spcBef>
              <a:buSzPct val="100000"/>
              <a:buAutoNum type="arabicParenR"/>
            </a:pPr>
            <a:r>
              <a:rPr lang="en" sz="1800" dirty="0"/>
              <a:t>How it impacted (changed) the world &amp; why it was important. </a:t>
            </a:r>
            <a:endParaRPr lang="en" sz="1800" i="1" dirty="0"/>
          </a:p>
          <a:p>
            <a:pPr marL="457200" lvl="0" indent="-317500" rtl="0">
              <a:spcBef>
                <a:spcPts val="0"/>
              </a:spcBef>
              <a:buSzPct val="100000"/>
              <a:buAutoNum type="arabicParenR"/>
            </a:pPr>
            <a:r>
              <a:rPr lang="en" sz="1800" dirty="0"/>
              <a:t>A video of the technology</a:t>
            </a:r>
          </a:p>
          <a:p>
            <a:pPr marL="457200" lvl="0" indent="-317500" rtl="0">
              <a:spcBef>
                <a:spcPts val="0"/>
              </a:spcBef>
              <a:buSzPct val="100000"/>
              <a:buAutoNum type="arabicParenR"/>
            </a:pPr>
            <a:r>
              <a:rPr lang="en" sz="1800" dirty="0"/>
              <a:t>Reference list with at least 5 appropriate/academic sources</a:t>
            </a:r>
          </a:p>
          <a:p>
            <a:pPr marL="139700" lvl="0" indent="0" rtl="0">
              <a:spcBef>
                <a:spcPts val="0"/>
              </a:spcBef>
              <a:buSzPct val="100000"/>
              <a:buNone/>
            </a:pPr>
            <a:endParaRPr sz="1800" dirty="0"/>
          </a:p>
          <a:p>
            <a:pPr lvl="0" rtl="0">
              <a:spcBef>
                <a:spcPts val="0"/>
              </a:spcBef>
              <a:buNone/>
            </a:pPr>
            <a:r>
              <a:rPr lang="en-US" sz="1800" dirty="0">
                <a:solidFill>
                  <a:srgbClr val="FF0000"/>
                </a:solidFill>
              </a:rPr>
              <a:t>Marked on Criterion B: Investigating and Criterion D: Thinking Critically</a:t>
            </a:r>
            <a:endParaRPr sz="1800" dirty="0">
              <a:solidFill>
                <a:srgbClr val="FF0000"/>
              </a:solidFill>
            </a:endParaRPr>
          </a:p>
        </p:txBody>
      </p:sp>
    </p:spTree>
    <p:extLst>
      <p:ext uri="{BB962C8B-B14F-4D97-AF65-F5344CB8AC3E}">
        <p14:creationId xmlns:p14="http://schemas.microsoft.com/office/powerpoint/2010/main" val="93864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Possible Inventions</a:t>
            </a:r>
          </a:p>
        </p:txBody>
      </p:sp>
      <p:sp>
        <p:nvSpPr>
          <p:cNvPr id="4" name="TextBox 3"/>
          <p:cNvSpPr txBox="1"/>
          <p:nvPr/>
        </p:nvSpPr>
        <p:spPr>
          <a:xfrm>
            <a:off x="6046433" y="1143000"/>
            <a:ext cx="2667000" cy="4832092"/>
          </a:xfrm>
          <a:prstGeom prst="rect">
            <a:avLst/>
          </a:prstGeom>
          <a:noFill/>
        </p:spPr>
        <p:txBody>
          <a:bodyPr wrap="square" rtlCol="0">
            <a:spAutoFit/>
          </a:bodyPr>
          <a:lstStyle/>
          <a:p>
            <a:r>
              <a:rPr lang="en-US" dirty="0"/>
              <a:t>Electricity – </a:t>
            </a:r>
          </a:p>
          <a:p>
            <a:endParaRPr lang="en-US" dirty="0"/>
          </a:p>
          <a:p>
            <a:r>
              <a:rPr lang="en-US" dirty="0"/>
              <a:t>Battery – </a:t>
            </a:r>
          </a:p>
          <a:p>
            <a:endParaRPr lang="en-US" dirty="0"/>
          </a:p>
          <a:p>
            <a:r>
              <a:rPr lang="en-US" dirty="0"/>
              <a:t>Printing Press – </a:t>
            </a:r>
          </a:p>
          <a:p>
            <a:endParaRPr lang="en-US" dirty="0"/>
          </a:p>
          <a:p>
            <a:r>
              <a:rPr lang="en-US" dirty="0"/>
              <a:t>Steel – </a:t>
            </a:r>
          </a:p>
          <a:p>
            <a:endParaRPr lang="en-US" dirty="0"/>
          </a:p>
          <a:p>
            <a:r>
              <a:rPr lang="en-US" dirty="0"/>
              <a:t>Antibiotics – </a:t>
            </a:r>
          </a:p>
          <a:p>
            <a:endParaRPr lang="en-US" dirty="0"/>
          </a:p>
          <a:p>
            <a:r>
              <a:rPr lang="en-US" dirty="0"/>
              <a:t>Seed Drill – </a:t>
            </a:r>
          </a:p>
          <a:p>
            <a:endParaRPr lang="en-US" dirty="0"/>
          </a:p>
          <a:p>
            <a:r>
              <a:rPr lang="en-US" dirty="0"/>
              <a:t>Flying Shuttle – </a:t>
            </a:r>
          </a:p>
          <a:p>
            <a:endParaRPr lang="en-US" dirty="0"/>
          </a:p>
          <a:p>
            <a:r>
              <a:rPr lang="en-US" dirty="0"/>
              <a:t>Cotton Gin – </a:t>
            </a:r>
          </a:p>
          <a:p>
            <a:endParaRPr lang="en-US" dirty="0"/>
          </a:p>
          <a:p>
            <a:r>
              <a:rPr lang="en-US" dirty="0"/>
              <a:t>Iron Plough – </a:t>
            </a:r>
          </a:p>
          <a:p>
            <a:endParaRPr lang="en-US" dirty="0"/>
          </a:p>
          <a:p>
            <a:r>
              <a:rPr lang="en-US" dirty="0"/>
              <a:t>X-ray – </a:t>
            </a:r>
          </a:p>
          <a:p>
            <a:endParaRPr lang="en-US" dirty="0"/>
          </a:p>
          <a:p>
            <a:r>
              <a:rPr lang="en-US" dirty="0"/>
              <a:t>Rubber - </a:t>
            </a:r>
          </a:p>
          <a:p>
            <a:endParaRPr lang="en-US" dirty="0"/>
          </a:p>
        </p:txBody>
      </p:sp>
      <p:sp>
        <p:nvSpPr>
          <p:cNvPr id="5" name="TextBox 4"/>
          <p:cNvSpPr txBox="1"/>
          <p:nvPr/>
        </p:nvSpPr>
        <p:spPr>
          <a:xfrm>
            <a:off x="3124200" y="1250394"/>
            <a:ext cx="2286000" cy="4185761"/>
          </a:xfrm>
          <a:prstGeom prst="rect">
            <a:avLst/>
          </a:prstGeom>
          <a:noFill/>
        </p:spPr>
        <p:txBody>
          <a:bodyPr wrap="square" rtlCol="0">
            <a:spAutoFit/>
          </a:bodyPr>
          <a:lstStyle/>
          <a:p>
            <a:pPr lvl="0"/>
            <a:r>
              <a:rPr lang="en" dirty="0"/>
              <a:t>Airplane -</a:t>
            </a:r>
          </a:p>
          <a:p>
            <a:pPr lvl="0"/>
            <a:endParaRPr lang="en" dirty="0"/>
          </a:p>
          <a:p>
            <a:pPr lvl="0"/>
            <a:r>
              <a:rPr lang="en" dirty="0"/>
              <a:t>Model T-Ford -</a:t>
            </a:r>
          </a:p>
          <a:p>
            <a:pPr lvl="0"/>
            <a:endParaRPr lang="en" dirty="0"/>
          </a:p>
          <a:p>
            <a:pPr lvl="0"/>
            <a:r>
              <a:rPr lang="en" dirty="0"/>
              <a:t>Cell Phone -</a:t>
            </a:r>
          </a:p>
          <a:p>
            <a:pPr lvl="0"/>
            <a:endParaRPr lang="en" dirty="0"/>
          </a:p>
          <a:p>
            <a:pPr lvl="0"/>
            <a:r>
              <a:rPr lang="en" dirty="0"/>
              <a:t>Photography -</a:t>
            </a:r>
          </a:p>
          <a:p>
            <a:pPr lvl="0"/>
            <a:endParaRPr lang="en" dirty="0"/>
          </a:p>
          <a:p>
            <a:pPr lvl="0"/>
            <a:r>
              <a:rPr lang="en" dirty="0"/>
              <a:t>Elevator -</a:t>
            </a:r>
          </a:p>
          <a:p>
            <a:pPr lvl="0"/>
            <a:endParaRPr lang="en" dirty="0"/>
          </a:p>
          <a:p>
            <a:pPr lvl="0"/>
            <a:r>
              <a:rPr lang="en" dirty="0"/>
              <a:t>Spinning Jenny - </a:t>
            </a:r>
          </a:p>
          <a:p>
            <a:endParaRPr lang="en-US" dirty="0"/>
          </a:p>
          <a:p>
            <a:r>
              <a:rPr lang="en-US" dirty="0"/>
              <a:t>Microwave – </a:t>
            </a:r>
          </a:p>
          <a:p>
            <a:endParaRPr lang="en-US" dirty="0"/>
          </a:p>
          <a:p>
            <a:r>
              <a:rPr lang="en-US" dirty="0"/>
              <a:t>Insulin – </a:t>
            </a:r>
          </a:p>
          <a:p>
            <a:endParaRPr lang="en-US" dirty="0"/>
          </a:p>
          <a:p>
            <a:r>
              <a:rPr lang="en-US" dirty="0"/>
              <a:t>Concrete – </a:t>
            </a:r>
          </a:p>
          <a:p>
            <a:endParaRPr lang="en-US" dirty="0"/>
          </a:p>
          <a:p>
            <a:r>
              <a:rPr lang="en-US" dirty="0"/>
              <a:t>The Nail - </a:t>
            </a:r>
          </a:p>
        </p:txBody>
      </p:sp>
      <p:sp>
        <p:nvSpPr>
          <p:cNvPr id="6" name="Shape 68"/>
          <p:cNvSpPr txBox="1">
            <a:spLocks/>
          </p:cNvSpPr>
          <p:nvPr/>
        </p:nvSpPr>
        <p:spPr>
          <a:xfrm>
            <a:off x="76200" y="1143000"/>
            <a:ext cx="2784675" cy="4400550"/>
          </a:xfrm>
          <a:prstGeom prst="rect">
            <a:avLst/>
          </a:prstGeom>
        </p:spPr>
        <p:txBody>
          <a:bodyPr vert="horz" wrap="square" lIns="91425" tIns="91425" rIns="91425" bIns="9142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panose="020B0604020202020204" pitchFamily="34" charset="0"/>
              <a:buNone/>
            </a:pPr>
            <a:r>
              <a:rPr lang="en" sz="1800" dirty="0"/>
              <a:t>Steam Engine – </a:t>
            </a:r>
          </a:p>
          <a:p>
            <a:pPr>
              <a:spcBef>
                <a:spcPts val="0"/>
              </a:spcBef>
              <a:buFont typeface="Arial" panose="020B0604020202020204" pitchFamily="34" charset="0"/>
              <a:buNone/>
            </a:pPr>
            <a:endParaRPr lang="en" sz="1800" dirty="0"/>
          </a:p>
          <a:p>
            <a:pPr>
              <a:spcBef>
                <a:spcPts val="0"/>
              </a:spcBef>
              <a:buFont typeface="Arial" panose="020B0604020202020204" pitchFamily="34" charset="0"/>
              <a:buNone/>
            </a:pPr>
            <a:r>
              <a:rPr lang="en" sz="1800" dirty="0"/>
              <a:t>Telegraph –</a:t>
            </a:r>
          </a:p>
          <a:p>
            <a:pPr>
              <a:spcBef>
                <a:spcPts val="0"/>
              </a:spcBef>
              <a:buFont typeface="Arial" panose="020B0604020202020204" pitchFamily="34" charset="0"/>
              <a:buNone/>
            </a:pPr>
            <a:endParaRPr lang="en" sz="1800" dirty="0"/>
          </a:p>
          <a:p>
            <a:pPr>
              <a:spcBef>
                <a:spcPts val="0"/>
              </a:spcBef>
              <a:buFont typeface="Arial" panose="020B0604020202020204" pitchFamily="34" charset="0"/>
              <a:buNone/>
            </a:pPr>
            <a:r>
              <a:rPr lang="en" sz="1800" dirty="0"/>
              <a:t>Sewing Machine –</a:t>
            </a:r>
          </a:p>
          <a:p>
            <a:pPr>
              <a:spcBef>
                <a:spcPts val="0"/>
              </a:spcBef>
              <a:buFont typeface="Arial" panose="020B0604020202020204" pitchFamily="34" charset="0"/>
              <a:buNone/>
            </a:pPr>
            <a:endParaRPr lang="en" sz="1800" dirty="0"/>
          </a:p>
          <a:p>
            <a:pPr>
              <a:spcBef>
                <a:spcPts val="0"/>
              </a:spcBef>
              <a:buFont typeface="Arial" panose="020B0604020202020204" pitchFamily="34" charset="0"/>
              <a:buNone/>
            </a:pPr>
            <a:r>
              <a:rPr lang="en" sz="1800" dirty="0"/>
              <a:t>Transatlantic Cable – </a:t>
            </a:r>
          </a:p>
          <a:p>
            <a:pPr>
              <a:spcBef>
                <a:spcPts val="0"/>
              </a:spcBef>
              <a:buFont typeface="Arial" panose="020B0604020202020204" pitchFamily="34" charset="0"/>
              <a:buNone/>
            </a:pPr>
            <a:endParaRPr lang="en" sz="1800" dirty="0"/>
          </a:p>
          <a:p>
            <a:pPr>
              <a:spcBef>
                <a:spcPts val="0"/>
              </a:spcBef>
              <a:buFont typeface="Arial" panose="020B0604020202020204" pitchFamily="34" charset="0"/>
              <a:buNone/>
            </a:pPr>
            <a:r>
              <a:rPr lang="en" sz="1800" dirty="0"/>
              <a:t>Telephone –</a:t>
            </a:r>
          </a:p>
          <a:p>
            <a:pPr>
              <a:spcBef>
                <a:spcPts val="0"/>
              </a:spcBef>
              <a:buFont typeface="Arial" panose="020B0604020202020204" pitchFamily="34" charset="0"/>
              <a:buNone/>
            </a:pPr>
            <a:endParaRPr lang="en" sz="1800" dirty="0"/>
          </a:p>
          <a:p>
            <a:pPr>
              <a:spcBef>
                <a:spcPts val="0"/>
              </a:spcBef>
              <a:buFont typeface="Arial" panose="020B0604020202020204" pitchFamily="34" charset="0"/>
              <a:buNone/>
            </a:pPr>
            <a:r>
              <a:rPr lang="en" sz="1800" dirty="0"/>
              <a:t>Phonograph –</a:t>
            </a:r>
          </a:p>
          <a:p>
            <a:pPr>
              <a:spcBef>
                <a:spcPts val="0"/>
              </a:spcBef>
              <a:buFont typeface="Arial" panose="020B0604020202020204" pitchFamily="34" charset="0"/>
              <a:buNone/>
            </a:pPr>
            <a:endParaRPr lang="en" sz="1800" dirty="0"/>
          </a:p>
          <a:p>
            <a:pPr>
              <a:spcBef>
                <a:spcPts val="0"/>
              </a:spcBef>
              <a:buFont typeface="Arial" panose="020B0604020202020204" pitchFamily="34" charset="0"/>
              <a:buNone/>
            </a:pPr>
            <a:r>
              <a:rPr lang="en" sz="1800" dirty="0"/>
              <a:t>Incandescent Light Bulb –</a:t>
            </a:r>
          </a:p>
          <a:p>
            <a:pPr>
              <a:spcBef>
                <a:spcPts val="0"/>
              </a:spcBef>
              <a:buFont typeface="Arial" panose="020B0604020202020204" pitchFamily="34" charset="0"/>
              <a:buNone/>
            </a:pPr>
            <a:endParaRPr lang="en" sz="1800" dirty="0"/>
          </a:p>
          <a:p>
            <a:pPr>
              <a:spcBef>
                <a:spcPts val="0"/>
              </a:spcBef>
              <a:buFont typeface="Arial" panose="020B0604020202020204" pitchFamily="34" charset="0"/>
              <a:buNone/>
            </a:pPr>
            <a:r>
              <a:rPr lang="en" sz="1800" dirty="0"/>
              <a:t>Electric Motor – </a:t>
            </a:r>
          </a:p>
          <a:p>
            <a:pPr>
              <a:spcBef>
                <a:spcPts val="0"/>
              </a:spcBef>
              <a:buFont typeface="Arial" panose="020B0604020202020204" pitchFamily="34" charset="0"/>
              <a:buNone/>
            </a:pPr>
            <a:endParaRPr lang="en" sz="1800" dirty="0"/>
          </a:p>
          <a:p>
            <a:pPr>
              <a:spcBef>
                <a:spcPts val="0"/>
              </a:spcBef>
              <a:buFont typeface="Arial" panose="020B0604020202020204" pitchFamily="34" charset="0"/>
              <a:buNone/>
            </a:pPr>
            <a:r>
              <a:rPr lang="en" sz="1800" dirty="0"/>
              <a:t>Diesel Engine – </a:t>
            </a:r>
          </a:p>
          <a:p>
            <a:pPr>
              <a:spcBef>
                <a:spcPts val="0"/>
              </a:spcBef>
              <a:buFont typeface="Arial" panose="020B0604020202020204" pitchFamily="34" charset="0"/>
              <a:buNone/>
            </a:pPr>
            <a:endParaRPr lang="en" sz="1800" dirty="0"/>
          </a:p>
          <a:p>
            <a:pPr>
              <a:spcBef>
                <a:spcPts val="0"/>
              </a:spcBef>
              <a:buFont typeface="Arial" panose="020B0604020202020204" pitchFamily="34" charset="0"/>
              <a:buNone/>
            </a:pPr>
            <a:r>
              <a:rPr lang="en" sz="1800" dirty="0"/>
              <a:t>Refridgerator – </a:t>
            </a:r>
          </a:p>
        </p:txBody>
      </p:sp>
    </p:spTree>
    <p:extLst>
      <p:ext uri="{BB962C8B-B14F-4D97-AF65-F5344CB8AC3E}">
        <p14:creationId xmlns:p14="http://schemas.microsoft.com/office/powerpoint/2010/main" val="30451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txBox="1">
            <a:spLocks/>
          </p:cNvSpPr>
          <p:nvPr/>
        </p:nvSpPr>
        <p:spPr>
          <a:xfrm>
            <a:off x="381000" y="457200"/>
            <a:ext cx="4876500" cy="6019800"/>
          </a:xfrm>
          <a:prstGeom prst="rect">
            <a:avLst/>
          </a:prstGeom>
        </p:spPr>
        <p:txBody>
          <a:bodyPr vert="horz" wrap="square" lIns="91425" tIns="91425" rIns="91425" bIns="9142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buFont typeface="Arial" panose="020B0604020202020204" pitchFamily="34" charset="0"/>
              <a:buNone/>
            </a:pPr>
            <a:r>
              <a:rPr lang="en" sz="2400" dirty="0"/>
              <a:t>The Cotton Gin</a:t>
            </a:r>
          </a:p>
          <a:p>
            <a:pPr>
              <a:spcBef>
                <a:spcPts val="0"/>
              </a:spcBef>
              <a:buFont typeface="Arial" panose="020B0604020202020204" pitchFamily="34" charset="0"/>
              <a:buNone/>
            </a:pPr>
            <a:r>
              <a:rPr lang="en" sz="1400" b="1" u="sng" dirty="0"/>
              <a:t>Inventor </a:t>
            </a:r>
            <a:r>
              <a:rPr lang="en" sz="1400" dirty="0"/>
              <a:t>- Eli Whitney (United States of America)</a:t>
            </a:r>
          </a:p>
          <a:p>
            <a:pPr>
              <a:spcBef>
                <a:spcPts val="0"/>
              </a:spcBef>
              <a:buFont typeface="Arial" panose="020B0604020202020204" pitchFamily="34" charset="0"/>
              <a:buNone/>
            </a:pPr>
            <a:r>
              <a:rPr lang="en" sz="1400" b="1" u="sng" dirty="0"/>
              <a:t>Capability</a:t>
            </a:r>
            <a:r>
              <a:rPr lang="en" sz="1400" dirty="0"/>
              <a:t> - Allowed cotton to be separated quickly and effiiciently from the seeds. This was often used in southern states of the USA where cotton farms were common in the south. The model could clean 50 pounds of lint per day!</a:t>
            </a:r>
          </a:p>
          <a:p>
            <a:pPr>
              <a:spcBef>
                <a:spcPts val="0"/>
              </a:spcBef>
              <a:buFont typeface="Arial" panose="020B0604020202020204" pitchFamily="34" charset="0"/>
              <a:buNone/>
            </a:pPr>
            <a:r>
              <a:rPr lang="en" sz="1400" b="1" u="sng" dirty="0"/>
              <a:t>Inventions Leading From/To Cotton Gin </a:t>
            </a:r>
            <a:r>
              <a:rPr lang="en" sz="1400" dirty="0"/>
              <a:t>- XYZ</a:t>
            </a:r>
          </a:p>
          <a:p>
            <a:pPr>
              <a:spcBef>
                <a:spcPts val="0"/>
              </a:spcBef>
              <a:buFont typeface="Arial" panose="020B0604020202020204" pitchFamily="34" charset="0"/>
              <a:buNone/>
            </a:pPr>
            <a:r>
              <a:rPr lang="en" sz="1400" b="1" u="sng" dirty="0"/>
              <a:t>Impact</a:t>
            </a:r>
            <a:r>
              <a:rPr lang="en" sz="1400" dirty="0"/>
              <a:t> - By making the process more efficient businesses were able to make more money and process cotton quicker. This increased the demand for cotton worldwide. This also led to other machines being invented to increase efficiency in the textile industry (ex. Shirt making). This also led to more slavery as farmers were needing to produce more cotton and thus needed more workers for their farms.</a:t>
            </a:r>
          </a:p>
          <a:p>
            <a:pPr>
              <a:spcBef>
                <a:spcPts val="0"/>
              </a:spcBef>
              <a:buFont typeface="Arial" panose="020B0604020202020204" pitchFamily="34" charset="0"/>
              <a:buNone/>
            </a:pPr>
            <a:endParaRPr lang="en" sz="1400" dirty="0"/>
          </a:p>
          <a:p>
            <a:pPr>
              <a:spcBef>
                <a:spcPts val="0"/>
              </a:spcBef>
              <a:buFont typeface="Arial" panose="020B0604020202020204" pitchFamily="34" charset="0"/>
              <a:buNone/>
            </a:pPr>
            <a:r>
              <a:rPr lang="en" sz="1400" b="1" u="sng" dirty="0"/>
              <a:t>Today</a:t>
            </a:r>
            <a:r>
              <a:rPr lang="en" sz="1400" dirty="0"/>
              <a:t> - Modern cotton gins are large industrial machines which are increasingly not operated by humans. 33,000 pounds of cotton can now be processed in just one hour!!</a:t>
            </a:r>
          </a:p>
          <a:p>
            <a:pPr>
              <a:spcBef>
                <a:spcPts val="0"/>
              </a:spcBef>
              <a:buFont typeface="Arial" panose="020B0604020202020204" pitchFamily="34" charset="0"/>
              <a:buNone/>
            </a:pPr>
            <a:r>
              <a:rPr lang="en" sz="1400" b="1" u="sng" dirty="0"/>
              <a:t>Bibliography</a:t>
            </a:r>
            <a:r>
              <a:rPr lang="en" sz="1400" dirty="0"/>
              <a:t> - “The Cotton Gin” - </a:t>
            </a:r>
            <a:r>
              <a:rPr lang="en" sz="1400" u="sng" dirty="0">
                <a:solidFill>
                  <a:schemeClr val="hlink"/>
                </a:solidFill>
                <a:hlinkClick r:id="rId2"/>
              </a:rPr>
              <a:t>https://www.eliwhitney.org/7/museum/eli-whitney/cotton-gin</a:t>
            </a:r>
            <a:r>
              <a:rPr lang="en" sz="1400" dirty="0"/>
              <a:t> </a:t>
            </a:r>
          </a:p>
          <a:p>
            <a:pPr>
              <a:spcBef>
                <a:spcPts val="0"/>
              </a:spcBef>
              <a:buFont typeface="Arial" panose="020B0604020202020204" pitchFamily="34" charset="0"/>
              <a:buNone/>
            </a:pPr>
            <a:r>
              <a:rPr lang="en" sz="1400" dirty="0"/>
              <a:t>“Cotton Gin” - </a:t>
            </a:r>
            <a:r>
              <a:rPr lang="en" sz="1400" u="sng" dirty="0">
                <a:solidFill>
                  <a:schemeClr val="hlink"/>
                </a:solidFill>
                <a:hlinkClick r:id="rId3"/>
              </a:rPr>
              <a:t>https://en.wikipedia.org/wiki/Cotton_gin</a:t>
            </a:r>
          </a:p>
          <a:p>
            <a:pPr>
              <a:spcBef>
                <a:spcPts val="0"/>
              </a:spcBef>
              <a:buFont typeface="Arial" panose="020B0604020202020204" pitchFamily="34" charset="0"/>
              <a:buNone/>
            </a:pPr>
            <a:r>
              <a:rPr lang="en" sz="1600" dirty="0"/>
              <a:t>		</a:t>
            </a:r>
          </a:p>
          <a:p>
            <a:pPr>
              <a:spcBef>
                <a:spcPts val="0"/>
              </a:spcBef>
              <a:buFont typeface="Arial" panose="020B0604020202020204" pitchFamily="34" charset="0"/>
              <a:buNone/>
            </a:pPr>
            <a:r>
              <a:rPr lang="en" sz="1600" dirty="0"/>
              <a:t>			</a:t>
            </a:r>
          </a:p>
        </p:txBody>
      </p:sp>
      <p:pic>
        <p:nvPicPr>
          <p:cNvPr id="5" name="Shape 75"/>
          <p:cNvPicPr preferRelativeResize="0"/>
          <p:nvPr/>
        </p:nvPicPr>
        <p:blipFill>
          <a:blip r:embed="rId4">
            <a:alphaModFix/>
          </a:blip>
          <a:stretch>
            <a:fillRect/>
          </a:stretch>
        </p:blipFill>
        <p:spPr>
          <a:xfrm>
            <a:off x="5383943" y="1524000"/>
            <a:ext cx="3514374" cy="2311799"/>
          </a:xfrm>
          <a:prstGeom prst="rect">
            <a:avLst/>
          </a:prstGeom>
          <a:noFill/>
          <a:ln>
            <a:noFill/>
          </a:ln>
        </p:spPr>
      </p:pic>
      <p:pic>
        <p:nvPicPr>
          <p:cNvPr id="6" name="Shape 76"/>
          <p:cNvPicPr preferRelativeResize="0"/>
          <p:nvPr/>
        </p:nvPicPr>
        <p:blipFill>
          <a:blip r:embed="rId5">
            <a:alphaModFix/>
          </a:blip>
          <a:stretch>
            <a:fillRect/>
          </a:stretch>
        </p:blipFill>
        <p:spPr>
          <a:xfrm>
            <a:off x="5498150" y="4038600"/>
            <a:ext cx="1384525" cy="1548150"/>
          </a:xfrm>
          <a:prstGeom prst="rect">
            <a:avLst/>
          </a:prstGeom>
          <a:noFill/>
          <a:ln>
            <a:noFill/>
          </a:ln>
        </p:spPr>
      </p:pic>
      <p:pic>
        <p:nvPicPr>
          <p:cNvPr id="7" name="Shape 77"/>
          <p:cNvPicPr preferRelativeResize="0"/>
          <p:nvPr/>
        </p:nvPicPr>
        <p:blipFill>
          <a:blip r:embed="rId6">
            <a:alphaModFix/>
          </a:blip>
          <a:stretch>
            <a:fillRect/>
          </a:stretch>
        </p:blipFill>
        <p:spPr>
          <a:xfrm>
            <a:off x="7176069" y="4038600"/>
            <a:ext cx="1548150" cy="1548150"/>
          </a:xfrm>
          <a:prstGeom prst="rect">
            <a:avLst/>
          </a:prstGeom>
          <a:noFill/>
          <a:ln>
            <a:noFill/>
          </a:ln>
        </p:spPr>
      </p:pic>
      <p:sp>
        <p:nvSpPr>
          <p:cNvPr id="8" name="Shape 78"/>
          <p:cNvSpPr txBox="1"/>
          <p:nvPr/>
        </p:nvSpPr>
        <p:spPr>
          <a:xfrm>
            <a:off x="5697530" y="5867400"/>
            <a:ext cx="2887200" cy="419400"/>
          </a:xfrm>
          <a:prstGeom prst="rect">
            <a:avLst/>
          </a:prstGeom>
          <a:noFill/>
          <a:ln>
            <a:noFill/>
          </a:ln>
        </p:spPr>
        <p:txBody>
          <a:bodyPr wrap="square" lIns="91425" tIns="91425" rIns="91425" bIns="91425" anchor="t" anchorCtr="0">
            <a:noAutofit/>
          </a:bodyPr>
          <a:lstStyle/>
          <a:p>
            <a:pPr lvl="0">
              <a:spcBef>
                <a:spcPts val="0"/>
              </a:spcBef>
              <a:buNone/>
            </a:pPr>
            <a:r>
              <a:rPr lang="en" dirty="0"/>
              <a:t>Cotton Gin Demo - </a:t>
            </a:r>
            <a:r>
              <a:rPr lang="en" u="sng" dirty="0">
                <a:solidFill>
                  <a:schemeClr val="hlink"/>
                </a:solidFill>
                <a:hlinkClick r:id="rId7"/>
              </a:rPr>
              <a:t>https://www.youtube.com/watch?v=JzHD7_dWEik</a:t>
            </a:r>
            <a:r>
              <a:rPr lang="en" dirty="0"/>
              <a:t> </a:t>
            </a:r>
          </a:p>
        </p:txBody>
      </p:sp>
    </p:spTree>
    <p:extLst>
      <p:ext uri="{BB962C8B-B14F-4D97-AF65-F5344CB8AC3E}">
        <p14:creationId xmlns:p14="http://schemas.microsoft.com/office/powerpoint/2010/main" val="873433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65</TotalTime>
  <Words>528</Words>
  <Application>Microsoft Office PowerPoint</Application>
  <PresentationFormat>On-screen Show (4:3)</PresentationFormat>
  <Paragraphs>85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Constantia</vt:lpstr>
      <vt:lpstr>Wingdings 2</vt:lpstr>
      <vt:lpstr>Paper</vt:lpstr>
      <vt:lpstr>Inventions –Project</vt:lpstr>
      <vt:lpstr>PowerPoint Presentation</vt:lpstr>
      <vt:lpstr>Possible Inventions</vt:lpstr>
      <vt:lpstr>PowerPoint Presentation</vt:lpstr>
    </vt:vector>
  </TitlesOfParts>
  <Company>School District 67 - Okanagan Skaha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Inventions – Partner Project</dc:title>
  <dc:creator>Evans, Grant</dc:creator>
  <cp:lastModifiedBy>Fleming, Brett</cp:lastModifiedBy>
  <cp:revision>11</cp:revision>
  <dcterms:created xsi:type="dcterms:W3CDTF">2017-11-02T21:49:01Z</dcterms:created>
  <dcterms:modified xsi:type="dcterms:W3CDTF">2021-01-26T23:30:43Z</dcterms:modified>
</cp:coreProperties>
</file>